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319" r:id="rId3"/>
    <p:sldId id="262" r:id="rId4"/>
    <p:sldId id="309" r:id="rId5"/>
    <p:sldId id="267" r:id="rId6"/>
    <p:sldId id="268" r:id="rId7"/>
    <p:sldId id="269" r:id="rId8"/>
    <p:sldId id="270" r:id="rId9"/>
    <p:sldId id="271" r:id="rId10"/>
    <p:sldId id="257" r:id="rId11"/>
    <p:sldId id="258" r:id="rId12"/>
    <p:sldId id="260" r:id="rId13"/>
    <p:sldId id="261" r:id="rId14"/>
    <p:sldId id="259" r:id="rId15"/>
    <p:sldId id="313" r:id="rId16"/>
    <p:sldId id="314" r:id="rId17"/>
    <p:sldId id="315" r:id="rId18"/>
    <p:sldId id="316" r:id="rId19"/>
    <p:sldId id="317" r:id="rId20"/>
    <p:sldId id="310" r:id="rId21"/>
    <p:sldId id="272" r:id="rId22"/>
    <p:sldId id="276" r:id="rId23"/>
    <p:sldId id="274" r:id="rId24"/>
    <p:sldId id="284" r:id="rId25"/>
    <p:sldId id="285" r:id="rId26"/>
    <p:sldId id="275" r:id="rId27"/>
    <p:sldId id="278" r:id="rId28"/>
    <p:sldId id="279" r:id="rId29"/>
    <p:sldId id="280" r:id="rId30"/>
    <p:sldId id="281" r:id="rId31"/>
    <p:sldId id="282" r:id="rId32"/>
    <p:sldId id="283" r:id="rId33"/>
    <p:sldId id="286" r:id="rId34"/>
    <p:sldId id="287" r:id="rId35"/>
    <p:sldId id="318" r:id="rId36"/>
    <p:sldId id="312" r:id="rId37"/>
    <p:sldId id="263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265" r:id="rId56"/>
    <p:sldId id="266" r:id="rId57"/>
    <p:sldId id="307" r:id="rId58"/>
    <p:sldId id="308" r:id="rId5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815"/>
    <p:restoredTop sz="93922"/>
  </p:normalViewPr>
  <p:slideViewPr>
    <p:cSldViewPr snapToGrid="0" snapToObjects="1">
      <p:cViewPr varScale="1">
        <p:scale>
          <a:sx n="139" d="100"/>
          <a:sy n="139" d="100"/>
        </p:scale>
        <p:origin x="67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presProps" Target="presProps.xml"/><Relationship Id="rId61" Type="http://schemas.openxmlformats.org/officeDocument/2006/relationships/viewProps" Target="viewProps.xml"/><Relationship Id="rId62" Type="http://schemas.openxmlformats.org/officeDocument/2006/relationships/theme" Target="theme/theme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37DFC6-52FC-4741-AC81-6689A2ECC75E}" type="datetimeFigureOut">
              <a:rPr lang="en-US" smtClean="0"/>
              <a:t>8/19/16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44129-B550-3243-A6CF-06D771ED5B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9115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37DFC6-52FC-4741-AC81-6689A2ECC75E}" type="datetimeFigureOut">
              <a:rPr lang="en-US" smtClean="0"/>
              <a:t>8/19/16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44129-B550-3243-A6CF-06D771ED5B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3803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37DFC6-52FC-4741-AC81-6689A2ECC75E}" type="datetimeFigureOut">
              <a:rPr lang="en-US" smtClean="0"/>
              <a:t>8/19/16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44129-B550-3243-A6CF-06D771ED5B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5681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37DFC6-52FC-4741-AC81-6689A2ECC75E}" type="datetimeFigureOut">
              <a:rPr lang="en-US" smtClean="0"/>
              <a:t>8/19/16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44129-B550-3243-A6CF-06D771ED5B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3768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37DFC6-52FC-4741-AC81-6689A2ECC75E}" type="datetimeFigureOut">
              <a:rPr lang="en-US" smtClean="0"/>
              <a:t>8/19/16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44129-B550-3243-A6CF-06D771ED5B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8761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37DFC6-52FC-4741-AC81-6689A2ECC75E}" type="datetimeFigureOut">
              <a:rPr lang="en-US" smtClean="0"/>
              <a:t>8/19/16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44129-B550-3243-A6CF-06D771ED5B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2437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37DFC6-52FC-4741-AC81-6689A2ECC75E}" type="datetimeFigureOut">
              <a:rPr lang="en-US" smtClean="0"/>
              <a:t>8/19/16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44129-B550-3243-A6CF-06D771ED5B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4112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37DFC6-52FC-4741-AC81-6689A2ECC75E}" type="datetimeFigureOut">
              <a:rPr lang="en-US" smtClean="0"/>
              <a:t>8/19/16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44129-B550-3243-A6CF-06D771ED5B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4464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37DFC6-52FC-4741-AC81-6689A2ECC75E}" type="datetimeFigureOut">
              <a:rPr lang="en-US" smtClean="0"/>
              <a:t>8/19/16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44129-B550-3243-A6CF-06D771ED5B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7993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37DFC6-52FC-4741-AC81-6689A2ECC75E}" type="datetimeFigureOut">
              <a:rPr lang="en-US" smtClean="0"/>
              <a:t>8/19/16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44129-B550-3243-A6CF-06D771ED5B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1481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37DFC6-52FC-4741-AC81-6689A2ECC75E}" type="datetimeFigureOut">
              <a:rPr lang="en-US" smtClean="0"/>
              <a:t>8/19/16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44129-B550-3243-A6CF-06D771ED5B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0507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37DFC6-52FC-4741-AC81-6689A2ECC75E}" type="datetimeFigureOut">
              <a:rPr lang="en-US" smtClean="0"/>
              <a:t>8/19/16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144129-B550-3243-A6CF-06D771ED5B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889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unstats.un.org/unsd/cr/registry/regcst.asp?Cl=28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4.tif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.tif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.tiff"/><Relationship Id="rId3" Type="http://schemas.openxmlformats.org/officeDocument/2006/relationships/image" Target="../media/image26.tif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4" Type="http://schemas.openxmlformats.org/officeDocument/2006/relationships/image" Target="../media/image26.tif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.tif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4" Type="http://schemas.openxmlformats.org/officeDocument/2006/relationships/image" Target="../media/image28.tiff"/><Relationship Id="rId5" Type="http://schemas.openxmlformats.org/officeDocument/2006/relationships/image" Target="../media/image29.tiff"/><Relationship Id="rId6" Type="http://schemas.openxmlformats.org/officeDocument/2006/relationships/image" Target="../media/image26.tif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.tiff"/></Relationships>
</file>

<file path=ppt/slides/_rels/slide44.xml.rels><?xml version="1.0" encoding="UTF-8" standalone="yes"?>
<Relationships xmlns="http://schemas.openxmlformats.org/package/2006/relationships"><Relationship Id="rId9" Type="http://schemas.openxmlformats.org/officeDocument/2006/relationships/image" Target="../media/image37.tiff"/><Relationship Id="rId20" Type="http://schemas.openxmlformats.org/officeDocument/2006/relationships/image" Target="../media/image48.tiff"/><Relationship Id="rId21" Type="http://schemas.openxmlformats.org/officeDocument/2006/relationships/image" Target="../media/image49.tiff"/><Relationship Id="rId22" Type="http://schemas.openxmlformats.org/officeDocument/2006/relationships/image" Target="../media/image27.tiff"/><Relationship Id="rId23" Type="http://schemas.openxmlformats.org/officeDocument/2006/relationships/image" Target="../media/image25.tiff"/><Relationship Id="rId24" Type="http://schemas.openxmlformats.org/officeDocument/2006/relationships/image" Target="../media/image28.tiff"/><Relationship Id="rId25" Type="http://schemas.openxmlformats.org/officeDocument/2006/relationships/image" Target="../media/image29.tiff"/><Relationship Id="rId26" Type="http://schemas.openxmlformats.org/officeDocument/2006/relationships/image" Target="../media/image26.tiff"/><Relationship Id="rId10" Type="http://schemas.openxmlformats.org/officeDocument/2006/relationships/image" Target="../media/image38.tiff"/><Relationship Id="rId11" Type="http://schemas.openxmlformats.org/officeDocument/2006/relationships/image" Target="../media/image39.tiff"/><Relationship Id="rId12" Type="http://schemas.openxmlformats.org/officeDocument/2006/relationships/image" Target="../media/image40.tiff"/><Relationship Id="rId13" Type="http://schemas.openxmlformats.org/officeDocument/2006/relationships/image" Target="../media/image41.tiff"/><Relationship Id="rId14" Type="http://schemas.openxmlformats.org/officeDocument/2006/relationships/image" Target="../media/image42.tiff"/><Relationship Id="rId15" Type="http://schemas.openxmlformats.org/officeDocument/2006/relationships/image" Target="../media/image43.tiff"/><Relationship Id="rId16" Type="http://schemas.openxmlformats.org/officeDocument/2006/relationships/image" Target="../media/image44.tiff"/><Relationship Id="rId17" Type="http://schemas.openxmlformats.org/officeDocument/2006/relationships/image" Target="../media/image45.tiff"/><Relationship Id="rId18" Type="http://schemas.openxmlformats.org/officeDocument/2006/relationships/image" Target="../media/image46.tiff"/><Relationship Id="rId19" Type="http://schemas.openxmlformats.org/officeDocument/2006/relationships/image" Target="../media/image47.tif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.tiff"/><Relationship Id="rId3" Type="http://schemas.openxmlformats.org/officeDocument/2006/relationships/image" Target="../media/image31.tiff"/><Relationship Id="rId4" Type="http://schemas.openxmlformats.org/officeDocument/2006/relationships/image" Target="../media/image32.tiff"/><Relationship Id="rId5" Type="http://schemas.openxmlformats.org/officeDocument/2006/relationships/image" Target="../media/image33.tiff"/><Relationship Id="rId6" Type="http://schemas.openxmlformats.org/officeDocument/2006/relationships/image" Target="../media/image34.tiff"/><Relationship Id="rId7" Type="http://schemas.openxmlformats.org/officeDocument/2006/relationships/image" Target="../media/image35.tiff"/><Relationship Id="rId8" Type="http://schemas.openxmlformats.org/officeDocument/2006/relationships/image" Target="../media/image36.tif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tif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2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databricks.com/ce" TargetMode="Externa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Merging, Cleaning and Shaping Data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265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Merging (inner join)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570" y="1907540"/>
            <a:ext cx="1270000" cy="36703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4590" y="1901190"/>
            <a:ext cx="1270000" cy="1841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4610" y="1907540"/>
            <a:ext cx="2006600" cy="32131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120390" y="2591107"/>
            <a:ext cx="13030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merge</a:t>
            </a:r>
            <a:endParaRPr lang="en-US" sz="3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297420" y="2591107"/>
            <a:ext cx="13030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→</a:t>
            </a:r>
            <a:endParaRPr lang="en-US" sz="3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6858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Merging (inner join)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570" y="1907540"/>
            <a:ext cx="1270000" cy="36703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1780" y="1901190"/>
            <a:ext cx="1270000" cy="1841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4610" y="1907540"/>
            <a:ext cx="2006600" cy="32131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847340" y="2591107"/>
            <a:ext cx="18046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solidFill>
                  <a:schemeClr val="tx1">
                    <a:lumMod val="50000"/>
                    <a:lumOff val="50000"/>
                  </a:schemeClr>
                </a:solidFill>
              </a:rPr>
              <a:t>i</a:t>
            </a:r>
            <a:r>
              <a:rPr lang="en-US" sz="32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nner join</a:t>
            </a:r>
            <a:endParaRPr lang="en-US" sz="3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125970" y="2591107"/>
            <a:ext cx="13030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→</a:t>
            </a:r>
            <a:endParaRPr lang="en-US" sz="3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9611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Merging (left outer join)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570" y="1907540"/>
            <a:ext cx="1270000" cy="36703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1780" y="1901190"/>
            <a:ext cx="1270000" cy="18415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847340" y="2591107"/>
            <a:ext cx="18046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</a:t>
            </a:r>
            <a:r>
              <a:rPr lang="en-US" sz="3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uter join</a:t>
            </a:r>
            <a:endParaRPr lang="en-US" sz="3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125970" y="2591107"/>
            <a:ext cx="13030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→</a:t>
            </a:r>
            <a:endParaRPr lang="en-US" sz="3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3180" y="1901190"/>
            <a:ext cx="2006600" cy="367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744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Merging (right outer join)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570" y="1907540"/>
            <a:ext cx="1270000" cy="36703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1780" y="1901190"/>
            <a:ext cx="1270000" cy="18415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847340" y="2591107"/>
            <a:ext cx="18046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</a:t>
            </a:r>
            <a:r>
              <a:rPr lang="en-US" sz="3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uter join</a:t>
            </a:r>
            <a:endParaRPr lang="en-US" sz="3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125970" y="2591107"/>
            <a:ext cx="13030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→</a:t>
            </a:r>
            <a:endParaRPr lang="en-US" sz="3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3180" y="1901190"/>
            <a:ext cx="2006600" cy="367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797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Merging (full outer join)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570" y="1907540"/>
            <a:ext cx="1270000" cy="36703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1780" y="1901190"/>
            <a:ext cx="1270000" cy="18415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847340" y="2591107"/>
            <a:ext cx="18046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</a:t>
            </a:r>
            <a:r>
              <a:rPr lang="en-US" sz="3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uter join</a:t>
            </a:r>
            <a:endParaRPr lang="en-US" sz="3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125970" y="2591107"/>
            <a:ext cx="13030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→</a:t>
            </a:r>
            <a:endParaRPr lang="en-US" sz="3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3180" y="1907540"/>
            <a:ext cx="2006600" cy="412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34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GroupBy</a:t>
            </a:r>
            <a:r>
              <a:rPr lang="en-US" dirty="0" smtClean="0"/>
              <a:t> : setup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7771" y="1690688"/>
            <a:ext cx="8001000" cy="22479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7771" y="4229101"/>
            <a:ext cx="3403600" cy="207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001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GroupBy</a:t>
            </a:r>
            <a:r>
              <a:rPr lang="en-US" dirty="0" smtClean="0"/>
              <a:t> : by teacher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9750" y="2164329"/>
            <a:ext cx="6032500" cy="431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9750" y="2953657"/>
            <a:ext cx="2628900" cy="168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595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GroupBy</a:t>
            </a:r>
            <a:r>
              <a:rPr lang="en-US" dirty="0" smtClean="0"/>
              <a:t> : by teacher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5614" y="2184400"/>
            <a:ext cx="7886700" cy="431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5614" y="3306762"/>
            <a:ext cx="2120900" cy="166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731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GroupBy</a:t>
            </a:r>
            <a:r>
              <a:rPr lang="en-US" dirty="0" smtClean="0"/>
              <a:t> : specific aggregations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1172" y="2432844"/>
            <a:ext cx="7226300" cy="508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1172" y="3405415"/>
            <a:ext cx="46355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972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3515" y="2765425"/>
            <a:ext cx="10515600" cy="1325563"/>
          </a:xfrm>
        </p:spPr>
        <p:txBody>
          <a:bodyPr/>
          <a:lstStyle/>
          <a:p>
            <a:r>
              <a:rPr lang="en-US" dirty="0" smtClean="0"/>
              <a:t>Open notebook: “lecture06.data.shaping”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7986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Final Project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6141" y="1868305"/>
            <a:ext cx="6539718" cy="4483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900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Becoming a Data Ninja</a:t>
            </a:r>
          </a:p>
          <a:p>
            <a:r>
              <a:rPr lang="en-US" dirty="0" smtClean="0"/>
              <a:t>Merge &amp; joins</a:t>
            </a:r>
          </a:p>
          <a:p>
            <a:r>
              <a:rPr lang="en-US" dirty="0" err="1" smtClean="0"/>
              <a:t>Concat</a:t>
            </a:r>
            <a:endParaRPr lang="en-US" dirty="0" smtClean="0"/>
          </a:p>
          <a:p>
            <a:r>
              <a:rPr lang="en-US" dirty="0" smtClean="0"/>
              <a:t>Clean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 smtClean="0"/>
              <a:t>Group Exercise: European Trade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Big Data Processing with Spark</a:t>
            </a:r>
          </a:p>
          <a:p>
            <a:r>
              <a:rPr lang="en-US" dirty="0" err="1" smtClean="0"/>
              <a:t>Databricks</a:t>
            </a:r>
            <a:r>
              <a:rPr lang="en-US" dirty="0" smtClean="0"/>
              <a:t> CE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9160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Group Exercise:</a:t>
            </a:r>
            <a:br>
              <a:rPr lang="en-US" dirty="0" smtClean="0"/>
            </a:br>
            <a:r>
              <a:rPr lang="en-US" dirty="0" smtClean="0"/>
              <a:t>European Trade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3361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European Union </a:t>
            </a:r>
            <a:br>
              <a:rPr lang="en-US" dirty="0" smtClean="0"/>
            </a:b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circa 2016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0686" y="0"/>
            <a:ext cx="7431314" cy="6878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719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Extra-EU Trade Data for 2010, 2012, 2014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3164114"/>
            <a:ext cx="10515600" cy="725716"/>
          </a:xfrm>
        </p:spPr>
        <p:txBody>
          <a:bodyPr/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smtClean="0"/>
              <a:t>http://</a:t>
            </a:r>
            <a:r>
              <a:rPr lang="en-US" dirty="0" err="1" smtClean="0"/>
              <a:t>ec.europa.eu</a:t>
            </a:r>
            <a:r>
              <a:rPr lang="en-US" dirty="0" smtClean="0"/>
              <a:t>/</a:t>
            </a:r>
            <a:r>
              <a:rPr lang="en-US" dirty="0" err="1" smtClean="0"/>
              <a:t>eurostat</a:t>
            </a:r>
            <a:r>
              <a:rPr lang="en-US" dirty="0" smtClean="0"/>
              <a:t>/web/products-datasets/-/</a:t>
            </a:r>
            <a:r>
              <a:rPr lang="en-US" dirty="0" err="1" smtClean="0"/>
              <a:t>ext_lt_invcur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0345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4000" dirty="0" smtClean="0"/>
              <a:t>“Extra-EU trade”</a:t>
            </a:r>
            <a:endParaRPr lang="en-US" sz="4000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 typeface="Arial"/>
              <a:buNone/>
            </a:pPr>
            <a:r>
              <a:rPr lang="en-US" sz="4000" dirty="0" smtClean="0"/>
              <a:t>“Extra-EU trade” statistics cover the trading of goods between Member States and a non-member countries. 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048257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4000" dirty="0" smtClean="0"/>
              <a:t>SITC</a:t>
            </a:r>
            <a:endParaRPr lang="en-US" sz="4000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4000" dirty="0" smtClean="0"/>
              <a:t>SITC : Standard International Trade Classification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4000" dirty="0"/>
          </a:p>
          <a:p>
            <a:pPr marL="0" lv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4000" dirty="0" smtClean="0">
                <a:hlinkClick r:id="rId2"/>
              </a:rPr>
              <a:t>SITC0-4A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745638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Extra-EU Trade Data for 2010, 2012, 2014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96357" y="1480457"/>
            <a:ext cx="8799286" cy="5377543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de-DE" dirty="0" smtClean="0">
                <a:latin typeface="Courier New" charset="0"/>
                <a:ea typeface="Courier New" charset="0"/>
                <a:cs typeface="Courier New" charset="0"/>
              </a:rPr>
              <a:t>partner,currency,stk_flow,sitc06,geo\time       2014    2012    2010 </a:t>
            </a:r>
          </a:p>
          <a:p>
            <a:pPr marL="0" indent="0">
              <a:buNone/>
            </a:pPr>
            <a:r>
              <a:rPr lang="de-DE" dirty="0" smtClean="0">
                <a:latin typeface="Courier New" charset="0"/>
                <a:ea typeface="Courier New" charset="0"/>
                <a:cs typeface="Courier New" charset="0"/>
              </a:rPr>
              <a:t>EXT_EU,EUR,EXP,SITC0-4A,AT      61.9    65.6    67 </a:t>
            </a:r>
          </a:p>
          <a:p>
            <a:pPr marL="0" indent="0">
              <a:buNone/>
            </a:pPr>
            <a:r>
              <a:rPr lang="de-DE" dirty="0" smtClean="0">
                <a:latin typeface="Courier New" charset="0"/>
                <a:ea typeface="Courier New" charset="0"/>
                <a:cs typeface="Courier New" charset="0"/>
              </a:rPr>
              <a:t>EXT_EU,EUR,EXP,SITC0-4A,BE      53.8    85.8    92.4 </a:t>
            </a:r>
          </a:p>
          <a:p>
            <a:pPr marL="0" indent="0">
              <a:buNone/>
            </a:pPr>
            <a:r>
              <a:rPr lang="de-DE" dirty="0" smtClean="0">
                <a:latin typeface="Courier New" charset="0"/>
                <a:ea typeface="Courier New" charset="0"/>
                <a:cs typeface="Courier New" charset="0"/>
              </a:rPr>
              <a:t>EXT_EU,EUR,EXP,SITC0-4A,BG      57      46.2    54.1 </a:t>
            </a:r>
          </a:p>
          <a:p>
            <a:pPr marL="0" indent="0">
              <a:buNone/>
            </a:pPr>
            <a:r>
              <a:rPr lang="de-DE" dirty="0" smtClean="0">
                <a:latin typeface="Courier New" charset="0"/>
                <a:ea typeface="Courier New" charset="0"/>
                <a:cs typeface="Courier New" charset="0"/>
              </a:rPr>
              <a:t>EXT_EU,EUR,EXP,SITC0-4A,CY      79.1    60.7    61.4 </a:t>
            </a:r>
          </a:p>
          <a:p>
            <a:pPr marL="0" indent="0">
              <a:buNone/>
            </a:pPr>
            <a:r>
              <a:rPr lang="de-DE" dirty="0" smtClean="0">
                <a:latin typeface="Courier New" charset="0"/>
                <a:ea typeface="Courier New" charset="0"/>
                <a:cs typeface="Courier New" charset="0"/>
              </a:rPr>
              <a:t>EXT_EU,EUR,EXP,SITC0-4A,CZ      58.3    66.7    59.1 </a:t>
            </a:r>
          </a:p>
          <a:p>
            <a:pPr marL="0" indent="0">
              <a:buNone/>
            </a:pPr>
            <a:r>
              <a:rPr lang="de-DE" dirty="0" smtClean="0">
                <a:latin typeface="Courier New" charset="0"/>
                <a:ea typeface="Courier New" charset="0"/>
                <a:cs typeface="Courier New" charset="0"/>
              </a:rPr>
              <a:t>EXT_EU,EUR,EXP,SITC0-4A,DE      62.5    61.5    65.9 </a:t>
            </a:r>
          </a:p>
          <a:p>
            <a:pPr marL="0" indent="0">
              <a:buNone/>
            </a:pPr>
            <a:r>
              <a:rPr lang="de-DE" dirty="0" smtClean="0">
                <a:latin typeface="Courier New" charset="0"/>
                <a:ea typeface="Courier New" charset="0"/>
                <a:cs typeface="Courier New" charset="0"/>
              </a:rPr>
              <a:t>EXT_EU,EUR,EXP,SITC0-4A,DK      12.8    14      12.2 </a:t>
            </a:r>
          </a:p>
          <a:p>
            <a:pPr marL="0" indent="0">
              <a:buNone/>
            </a:pPr>
            <a:r>
              <a:rPr lang="de-DE" dirty="0" smtClean="0">
                <a:latin typeface="Courier New" charset="0"/>
                <a:ea typeface="Courier New" charset="0"/>
                <a:cs typeface="Courier New" charset="0"/>
              </a:rPr>
              <a:t>EXT_EU,EUR,EXP,SITC0-4A,EA      60.7    65.4    64.1 </a:t>
            </a:r>
          </a:p>
          <a:p>
            <a:pPr marL="0" indent="0">
              <a:buNone/>
            </a:pPr>
            <a:r>
              <a:rPr lang="de-DE" dirty="0" smtClean="0">
                <a:latin typeface="Courier New" charset="0"/>
                <a:ea typeface="Courier New" charset="0"/>
                <a:cs typeface="Courier New" charset="0"/>
              </a:rPr>
              <a:t>EXT_EU,EUR,EXP,SITC0-4A,EE      67.9    62.8    51.8 </a:t>
            </a:r>
          </a:p>
          <a:p>
            <a:pPr marL="0" indent="0">
              <a:buNone/>
            </a:pPr>
            <a:r>
              <a:rPr lang="de-DE" dirty="0" smtClean="0">
                <a:latin typeface="Courier New" charset="0"/>
                <a:ea typeface="Courier New" charset="0"/>
                <a:cs typeface="Courier New" charset="0"/>
              </a:rPr>
              <a:t>EXT_EU,EUR,EXP,SITC0-4A,EL      60.3    58.4    59 </a:t>
            </a:r>
          </a:p>
          <a:p>
            <a:pPr marL="0" indent="0">
              <a:buNone/>
            </a:pPr>
            <a:r>
              <a:rPr lang="de-DE" dirty="0" smtClean="0">
                <a:latin typeface="Courier New" charset="0"/>
                <a:ea typeface="Courier New" charset="0"/>
                <a:cs typeface="Courier New" charset="0"/>
              </a:rPr>
              <a:t>EXT_EU,EUR,EXP,SITC0-4A,ES      61.8    63.7    75.6 </a:t>
            </a:r>
          </a:p>
          <a:p>
            <a:pPr marL="0" indent="0">
              <a:buNone/>
            </a:pPr>
            <a:r>
              <a:rPr lang="de-DE" dirty="0" smtClean="0">
                <a:latin typeface="Courier New" charset="0"/>
                <a:ea typeface="Courier New" charset="0"/>
                <a:cs typeface="Courier New" charset="0"/>
              </a:rPr>
              <a:t>EXT_EU,EUR,EXP,SITC0-4A,EU      50.1    53.5    53.2 </a:t>
            </a:r>
          </a:p>
          <a:p>
            <a:pPr marL="0" indent="0">
              <a:buNone/>
            </a:pPr>
            <a:r>
              <a:rPr lang="de-DE" dirty="0" smtClean="0">
                <a:latin typeface="Courier New" charset="0"/>
                <a:ea typeface="Courier New" charset="0"/>
                <a:cs typeface="Courier New" charset="0"/>
              </a:rPr>
              <a:t>EXT_EU,EUR,EXP,SITC0-4A,FI      42.4    40.7    47.7 </a:t>
            </a:r>
          </a:p>
          <a:p>
            <a:pPr marL="0" indent="0">
              <a:buNone/>
            </a:pPr>
            <a:r>
              <a:rPr lang="de-DE" dirty="0" smtClean="0">
                <a:latin typeface="Courier New" charset="0"/>
                <a:ea typeface="Courier New" charset="0"/>
                <a:cs typeface="Courier New" charset="0"/>
              </a:rPr>
              <a:t>EXT_EU,EUR,EXP,SITC0-4A,FR      63.8    62.3    58.4 </a:t>
            </a:r>
          </a:p>
          <a:p>
            <a:pPr marL="0" indent="0">
              <a:buNone/>
            </a:pPr>
            <a:r>
              <a:rPr lang="de-DE" dirty="0" smtClean="0">
                <a:latin typeface="Courier New" charset="0"/>
                <a:ea typeface="Courier New" charset="0"/>
                <a:cs typeface="Courier New" charset="0"/>
              </a:rPr>
              <a:t>EXT_EU,EUR,EXP,SITC0-4A,HR      77.3    :       : </a:t>
            </a:r>
          </a:p>
          <a:p>
            <a:pPr marL="0" indent="0">
              <a:buNone/>
            </a:pPr>
            <a:r>
              <a:rPr lang="de-DE" dirty="0" smtClean="0">
                <a:latin typeface="Courier New" charset="0"/>
                <a:ea typeface="Courier New" charset="0"/>
                <a:cs typeface="Courier New" charset="0"/>
              </a:rPr>
              <a:t>EXT_EU,EUR,EXP,SITC0-4A,HU      45.4    45.5    67.8</a:t>
            </a:r>
          </a:p>
          <a:p>
            <a:pPr marL="0" indent="0">
              <a:buNone/>
            </a:pPr>
            <a:r>
              <a:rPr lang="de-DE" dirty="0" smtClean="0">
                <a:latin typeface="Courier New" charset="0"/>
                <a:ea typeface="Courier New" charset="0"/>
                <a:cs typeface="Courier New" charset="0"/>
              </a:rPr>
              <a:t>...</a:t>
            </a:r>
            <a:endParaRPr lang="de-DE" dirty="0"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3177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7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2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2" dur="500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 in by chunk of 100 rows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773229" cy="1367518"/>
          </a:xfrm>
          <a:ln>
            <a:solidFill>
              <a:schemeClr val="bg1">
                <a:lumMod val="75000"/>
              </a:schemeClr>
            </a:solidFill>
          </a:ln>
        </p:spPr>
        <p:txBody>
          <a:bodyPr>
            <a:normAutofit/>
          </a:bodyPr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 err="1" smtClean="0">
                <a:latin typeface="Courier New" charset="0"/>
                <a:ea typeface="Courier New" charset="0"/>
                <a:cs typeface="Courier New" charset="0"/>
              </a:rPr>
              <a:t>df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 = </a:t>
            </a:r>
            <a:r>
              <a:rPr lang="en-US" sz="1800" dirty="0" err="1" smtClean="0">
                <a:latin typeface="Courier New" charset="0"/>
                <a:ea typeface="Courier New" charset="0"/>
                <a:cs typeface="Courier New" charset="0"/>
              </a:rPr>
              <a:t>pd.DataFrame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() 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800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for chunk in </a:t>
            </a:r>
            <a:r>
              <a:rPr lang="en-US" sz="1800" dirty="0" err="1" smtClean="0">
                <a:latin typeface="Courier New" charset="0"/>
                <a:ea typeface="Courier New" charset="0"/>
                <a:cs typeface="Courier New" charset="0"/>
              </a:rPr>
              <a:t>pd.read_csv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('data/</a:t>
            </a:r>
            <a:r>
              <a:rPr lang="en-US" sz="1800" dirty="0" err="1" smtClean="0">
                <a:latin typeface="Courier New" charset="0"/>
                <a:ea typeface="Courier New" charset="0"/>
                <a:cs typeface="Courier New" charset="0"/>
              </a:rPr>
              <a:t>ext_lt_invcur.tsv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', </a:t>
            </a:r>
            <a:r>
              <a:rPr lang="en-US" sz="1800" dirty="0" err="1" smtClean="0">
                <a:latin typeface="Courier New" charset="0"/>
                <a:ea typeface="Courier New" charset="0"/>
                <a:cs typeface="Courier New" charset="0"/>
              </a:rPr>
              <a:t>sep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='\t', </a:t>
            </a:r>
            <a:r>
              <a:rPr lang="en-US" sz="1800" dirty="0" err="1" smtClean="0">
                <a:latin typeface="Courier New" charset="0"/>
                <a:ea typeface="Courier New" charset="0"/>
                <a:cs typeface="Courier New" charset="0"/>
              </a:rPr>
              <a:t>chunksize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=100):    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sz="1800" dirty="0" err="1" smtClean="0">
                <a:latin typeface="Courier New" charset="0"/>
                <a:ea typeface="Courier New" charset="0"/>
                <a:cs typeface="Courier New" charset="0"/>
              </a:rPr>
              <a:t>df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 = </a:t>
            </a:r>
            <a:r>
              <a:rPr lang="en-US" sz="1800" dirty="0" err="1" smtClean="0">
                <a:latin typeface="Courier New" charset="0"/>
                <a:ea typeface="Courier New" charset="0"/>
                <a:cs typeface="Courier New" charset="0"/>
              </a:rPr>
              <a:t>pd.concat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([</a:t>
            </a:r>
            <a:r>
              <a:rPr lang="en-US" sz="1800" dirty="0" err="1" smtClean="0">
                <a:latin typeface="Courier New" charset="0"/>
                <a:ea typeface="Courier New" charset="0"/>
                <a:cs typeface="Courier New" charset="0"/>
              </a:rPr>
              <a:t>df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, chunk])</a:t>
            </a:r>
            <a:endParaRPr lang="en-US" sz="1800" dirty="0">
              <a:latin typeface="Courier New" charset="0"/>
              <a:ea typeface="Courier New" charset="0"/>
              <a:cs typeface="Courier New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601357"/>
            <a:ext cx="5880100" cy="158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499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Transforming column 1 : step 1 (splitting)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773229" cy="2325461"/>
          </a:xfrm>
          <a:ln>
            <a:solidFill>
              <a:schemeClr val="bg1">
                <a:lumMod val="75000"/>
              </a:schemeClr>
            </a:solidFill>
          </a:ln>
        </p:spPr>
        <p:txBody>
          <a:bodyPr>
            <a:normAutofit/>
          </a:bodyPr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 err="1" smtClean="0">
                <a:latin typeface="Courier New" charset="0"/>
                <a:ea typeface="Courier New" charset="0"/>
                <a:cs typeface="Courier New" charset="0"/>
              </a:rPr>
              <a:t>df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 = </a:t>
            </a:r>
            <a:r>
              <a:rPr lang="en-US" sz="1800" dirty="0" err="1" smtClean="0">
                <a:latin typeface="Courier New" charset="0"/>
                <a:ea typeface="Courier New" charset="0"/>
                <a:cs typeface="Courier New" charset="0"/>
              </a:rPr>
              <a:t>pd.DataFrame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() 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800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for chunk in </a:t>
            </a:r>
            <a:r>
              <a:rPr lang="en-US" sz="1800" dirty="0" err="1" smtClean="0">
                <a:latin typeface="Courier New" charset="0"/>
                <a:ea typeface="Courier New" charset="0"/>
                <a:cs typeface="Courier New" charset="0"/>
              </a:rPr>
              <a:t>pd.read_csv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('data/</a:t>
            </a:r>
            <a:r>
              <a:rPr lang="en-US" sz="1800" dirty="0" err="1" smtClean="0">
                <a:latin typeface="Courier New" charset="0"/>
                <a:ea typeface="Courier New" charset="0"/>
                <a:cs typeface="Courier New" charset="0"/>
              </a:rPr>
              <a:t>ext_lt_invcur.tsv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', </a:t>
            </a:r>
            <a:r>
              <a:rPr lang="en-US" sz="1800" dirty="0" err="1" smtClean="0">
                <a:latin typeface="Courier New" charset="0"/>
                <a:ea typeface="Courier New" charset="0"/>
                <a:cs typeface="Courier New" charset="0"/>
              </a:rPr>
              <a:t>sep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='\t', </a:t>
            </a:r>
            <a:r>
              <a:rPr lang="en-US" sz="1800" dirty="0" err="1" smtClean="0">
                <a:latin typeface="Courier New" charset="0"/>
                <a:ea typeface="Courier New" charset="0"/>
                <a:cs typeface="Courier New" charset="0"/>
              </a:rPr>
              <a:t>chunksize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=100):    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sz="1800" b="1" dirty="0" err="1" smtClean="0">
                <a:latin typeface="Courier New" charset="0"/>
                <a:ea typeface="Courier New" charset="0"/>
                <a:cs typeface="Courier New" charset="0"/>
              </a:rPr>
              <a:t>data_rows</a:t>
            </a:r>
            <a:r>
              <a:rPr lang="en-US" sz="1800" b="1" dirty="0" smtClean="0">
                <a:latin typeface="Courier New" charset="0"/>
                <a:ea typeface="Courier New" charset="0"/>
                <a:cs typeface="Courier New" charset="0"/>
              </a:rPr>
              <a:t> = [row for row in </a:t>
            </a:r>
            <a:r>
              <a:rPr lang="en-US" sz="1800" b="1" dirty="0" err="1" smtClean="0">
                <a:latin typeface="Courier New" charset="0"/>
                <a:ea typeface="Courier New" charset="0"/>
                <a:cs typeface="Courier New" charset="0"/>
              </a:rPr>
              <a:t>chunk.ix</a:t>
            </a:r>
            <a:r>
              <a:rPr lang="en-US" sz="1800" b="1" dirty="0" smtClean="0">
                <a:latin typeface="Courier New" charset="0"/>
                <a:ea typeface="Courier New" charset="0"/>
                <a:cs typeface="Courier New" charset="0"/>
              </a:rPr>
              <a:t>[:,0].</a:t>
            </a:r>
            <a:r>
              <a:rPr lang="en-US" sz="1800" b="1" dirty="0" err="1" smtClean="0">
                <a:latin typeface="Courier New" charset="0"/>
                <a:ea typeface="Courier New" charset="0"/>
                <a:cs typeface="Courier New" charset="0"/>
              </a:rPr>
              <a:t>str.split</a:t>
            </a:r>
            <a:r>
              <a:rPr lang="en-US" sz="1800" b="1" dirty="0" smtClean="0">
                <a:latin typeface="Courier New" charset="0"/>
                <a:ea typeface="Courier New" charset="0"/>
                <a:cs typeface="Courier New" charset="0"/>
              </a:rPr>
              <a:t>(',')]    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b="1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sz="1800" b="1" dirty="0" err="1" smtClean="0">
                <a:latin typeface="Courier New" charset="0"/>
                <a:ea typeface="Courier New" charset="0"/>
                <a:cs typeface="Courier New" charset="0"/>
              </a:rPr>
              <a:t>data_cols</a:t>
            </a:r>
            <a:r>
              <a:rPr lang="en-US" sz="1800" b="1" dirty="0" smtClean="0">
                <a:latin typeface="Courier New" charset="0"/>
                <a:ea typeface="Courier New" charset="0"/>
                <a:cs typeface="Courier New" charset="0"/>
              </a:rPr>
              <a:t> = </a:t>
            </a:r>
            <a:r>
              <a:rPr lang="en-US" sz="1800" b="1" dirty="0" err="1" smtClean="0">
                <a:latin typeface="Courier New" charset="0"/>
                <a:ea typeface="Courier New" charset="0"/>
                <a:cs typeface="Courier New" charset="0"/>
              </a:rPr>
              <a:t>chunk.columns</a:t>
            </a:r>
            <a:r>
              <a:rPr lang="en-US" sz="1800" b="1" dirty="0" smtClean="0">
                <a:latin typeface="Courier New" charset="0"/>
                <a:ea typeface="Courier New" charset="0"/>
                <a:cs typeface="Courier New" charset="0"/>
              </a:rPr>
              <a:t>[0].split(',')    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print(</a:t>
            </a:r>
            <a:r>
              <a:rPr lang="en-US" sz="1800" dirty="0" err="1" smtClean="0">
                <a:latin typeface="Courier New" charset="0"/>
                <a:ea typeface="Courier New" charset="0"/>
                <a:cs typeface="Courier New" charset="0"/>
              </a:rPr>
              <a:t>data_rows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[:2], </a:t>
            </a:r>
            <a:r>
              <a:rPr lang="en-US" sz="1800" dirty="0" err="1" smtClean="0">
                <a:latin typeface="Courier New" charset="0"/>
                <a:ea typeface="Courier New" charset="0"/>
                <a:cs typeface="Courier New" charset="0"/>
              </a:rPr>
              <a:t>data_cols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)    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break;</a:t>
            </a:r>
            <a:endParaRPr lang="en-US" sz="1800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38200" y="4354286"/>
            <a:ext cx="107877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smtClean="0">
                <a:latin typeface="Courier New" charset="0"/>
                <a:ea typeface="Courier New" charset="0"/>
                <a:cs typeface="Courier New" charset="0"/>
              </a:rPr>
              <a:t>([['EXT_EU', 'EUR', 'EXP', 'SITC0-4A', 'AT'], ['EXT_EU', 'EUR', 'EXP', 'SITC0-4A', 'BE']], ['partner', '</a:t>
            </a:r>
            <a:r>
              <a:rPr lang="nl-NL" dirty="0" err="1" smtClean="0">
                <a:latin typeface="Courier New" charset="0"/>
                <a:ea typeface="Courier New" charset="0"/>
                <a:cs typeface="Courier New" charset="0"/>
              </a:rPr>
              <a:t>currency</a:t>
            </a:r>
            <a:r>
              <a:rPr lang="nl-NL" dirty="0" smtClean="0">
                <a:latin typeface="Courier New" charset="0"/>
                <a:ea typeface="Courier New" charset="0"/>
                <a:cs typeface="Courier New" charset="0"/>
              </a:rPr>
              <a:t>', '</a:t>
            </a:r>
            <a:r>
              <a:rPr lang="nl-NL" dirty="0" err="1" smtClean="0">
                <a:latin typeface="Courier New" charset="0"/>
                <a:ea typeface="Courier New" charset="0"/>
                <a:cs typeface="Courier New" charset="0"/>
              </a:rPr>
              <a:t>stk_flow</a:t>
            </a:r>
            <a:r>
              <a:rPr lang="nl-NL" dirty="0" smtClean="0">
                <a:latin typeface="Courier New" charset="0"/>
                <a:ea typeface="Courier New" charset="0"/>
                <a:cs typeface="Courier New" charset="0"/>
              </a:rPr>
              <a:t>', 'sitc06', '</a:t>
            </a:r>
            <a:r>
              <a:rPr lang="nl-NL" dirty="0" err="1" smtClean="0">
                <a:latin typeface="Courier New" charset="0"/>
                <a:ea typeface="Courier New" charset="0"/>
                <a:cs typeface="Courier New" charset="0"/>
              </a:rPr>
              <a:t>geo</a:t>
            </a:r>
            <a:r>
              <a:rPr lang="nl-NL" dirty="0" smtClean="0">
                <a:latin typeface="Courier New" charset="0"/>
                <a:ea typeface="Courier New" charset="0"/>
                <a:cs typeface="Courier New" charset="0"/>
              </a:rPr>
              <a:t>\\time'])</a:t>
            </a: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8782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1150600" cy="1325563"/>
          </a:xfrm>
        </p:spPr>
        <p:txBody>
          <a:bodyPr/>
          <a:lstStyle/>
          <a:p>
            <a:r>
              <a:rPr lang="en-US" dirty="0" smtClean="0"/>
              <a:t>Transforming column 1 : step 2 (fixing </a:t>
            </a:r>
            <a:r>
              <a:rPr lang="en-US" dirty="0" err="1" smtClean="0"/>
              <a:t>colname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1150600" cy="2325461"/>
          </a:xfrm>
          <a:ln>
            <a:solidFill>
              <a:schemeClr val="bg1">
                <a:lumMod val="75000"/>
              </a:schemeClr>
            </a:solidFill>
          </a:ln>
        </p:spPr>
        <p:txBody>
          <a:bodyPr>
            <a:normAutofit/>
          </a:bodyPr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 err="1" smtClean="0">
                <a:latin typeface="Courier New" charset="0"/>
                <a:ea typeface="Courier New" charset="0"/>
                <a:cs typeface="Courier New" charset="0"/>
              </a:rPr>
              <a:t>df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 = </a:t>
            </a:r>
            <a:r>
              <a:rPr lang="en-US" sz="1800" dirty="0" err="1" smtClean="0">
                <a:latin typeface="Courier New" charset="0"/>
                <a:ea typeface="Courier New" charset="0"/>
                <a:cs typeface="Courier New" charset="0"/>
              </a:rPr>
              <a:t>pd.DataFrame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() 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800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for chunk in </a:t>
            </a:r>
            <a:r>
              <a:rPr lang="en-US" sz="1800" dirty="0" err="1" smtClean="0">
                <a:latin typeface="Courier New" charset="0"/>
                <a:ea typeface="Courier New" charset="0"/>
                <a:cs typeface="Courier New" charset="0"/>
              </a:rPr>
              <a:t>pd.read_csv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('data/</a:t>
            </a:r>
            <a:r>
              <a:rPr lang="en-US" sz="1800" dirty="0" err="1" smtClean="0">
                <a:latin typeface="Courier New" charset="0"/>
                <a:ea typeface="Courier New" charset="0"/>
                <a:cs typeface="Courier New" charset="0"/>
              </a:rPr>
              <a:t>ext_lt_invcur.tsv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', </a:t>
            </a:r>
            <a:r>
              <a:rPr lang="en-US" sz="1800" dirty="0" err="1" smtClean="0">
                <a:latin typeface="Courier New" charset="0"/>
                <a:ea typeface="Courier New" charset="0"/>
                <a:cs typeface="Courier New" charset="0"/>
              </a:rPr>
              <a:t>sep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='\t', </a:t>
            </a:r>
            <a:r>
              <a:rPr lang="en-US" sz="1800" dirty="0" err="1" smtClean="0">
                <a:latin typeface="Courier New" charset="0"/>
                <a:ea typeface="Courier New" charset="0"/>
                <a:cs typeface="Courier New" charset="0"/>
              </a:rPr>
              <a:t>chunksize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=100):    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sz="1800" dirty="0" err="1" smtClean="0">
                <a:latin typeface="Courier New" charset="0"/>
                <a:ea typeface="Courier New" charset="0"/>
                <a:cs typeface="Courier New" charset="0"/>
              </a:rPr>
              <a:t>data_rows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 = [row for row in </a:t>
            </a:r>
            <a:r>
              <a:rPr lang="en-US" sz="1800" dirty="0" err="1" smtClean="0">
                <a:latin typeface="Courier New" charset="0"/>
                <a:ea typeface="Courier New" charset="0"/>
                <a:cs typeface="Courier New" charset="0"/>
              </a:rPr>
              <a:t>chunk.ix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[:,0].</a:t>
            </a:r>
            <a:r>
              <a:rPr lang="en-US" sz="1800" dirty="0" err="1" smtClean="0">
                <a:latin typeface="Courier New" charset="0"/>
                <a:ea typeface="Courier New" charset="0"/>
                <a:cs typeface="Courier New" charset="0"/>
              </a:rPr>
              <a:t>str.split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(',')]    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sz="1800" b="1" dirty="0" err="1" smtClean="0">
                <a:latin typeface="Courier New" charset="0"/>
                <a:ea typeface="Courier New" charset="0"/>
                <a:cs typeface="Courier New" charset="0"/>
              </a:rPr>
              <a:t>data_cols</a:t>
            </a:r>
            <a:r>
              <a:rPr lang="en-US" sz="1800" b="1" dirty="0" smtClean="0">
                <a:latin typeface="Courier New" charset="0"/>
                <a:ea typeface="Courier New" charset="0"/>
                <a:cs typeface="Courier New" charset="0"/>
              </a:rPr>
              <a:t> = [</a:t>
            </a:r>
            <a:r>
              <a:rPr lang="en-US" sz="1800" b="1" dirty="0" err="1" smtClean="0">
                <a:latin typeface="Courier New" charset="0"/>
                <a:ea typeface="Courier New" charset="0"/>
                <a:cs typeface="Courier New" charset="0"/>
              </a:rPr>
              <a:t>col.split</a:t>
            </a:r>
            <a:r>
              <a:rPr lang="en-US" sz="1800" b="1" dirty="0" smtClean="0">
                <a:latin typeface="Courier New" charset="0"/>
                <a:ea typeface="Courier New" charset="0"/>
                <a:cs typeface="Courier New" charset="0"/>
              </a:rPr>
              <a:t>('\\')[0] for col in </a:t>
            </a:r>
            <a:r>
              <a:rPr lang="en-US" sz="1800" b="1" dirty="0" err="1" smtClean="0">
                <a:latin typeface="Courier New" charset="0"/>
                <a:ea typeface="Courier New" charset="0"/>
                <a:cs typeface="Courier New" charset="0"/>
              </a:rPr>
              <a:t>chunk.columns</a:t>
            </a:r>
            <a:r>
              <a:rPr lang="en-US" sz="1800" b="1" dirty="0" smtClean="0">
                <a:latin typeface="Courier New" charset="0"/>
                <a:ea typeface="Courier New" charset="0"/>
                <a:cs typeface="Courier New" charset="0"/>
              </a:rPr>
              <a:t>[0].split(',')] 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   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print(</a:t>
            </a:r>
            <a:r>
              <a:rPr lang="en-US" sz="1800" dirty="0" err="1" smtClean="0">
                <a:latin typeface="Courier New" charset="0"/>
                <a:ea typeface="Courier New" charset="0"/>
                <a:cs typeface="Courier New" charset="0"/>
              </a:rPr>
              <a:t>data_rows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[:2], </a:t>
            </a:r>
            <a:r>
              <a:rPr lang="en-US" sz="1800" dirty="0" err="1" smtClean="0">
                <a:latin typeface="Courier New" charset="0"/>
                <a:ea typeface="Courier New" charset="0"/>
                <a:cs typeface="Courier New" charset="0"/>
              </a:rPr>
              <a:t>data_cols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break; </a:t>
            </a:r>
            <a:endParaRPr lang="en-US" sz="1800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38200" y="4354286"/>
            <a:ext cx="107877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mtClean="0">
                <a:latin typeface="Courier New" charset="0"/>
                <a:ea typeface="Courier New" charset="0"/>
                <a:cs typeface="Courier New" charset="0"/>
              </a:rPr>
              <a:t>([['EXT_EU', 'EUR', 'EXP', 'SITC0-4A', 'AT'], ['EXT_EU', 'EUR', 'EXP', 'SITC0-4A', 'BE']], ['partner', '</a:t>
            </a:r>
            <a:r>
              <a:rPr lang="nl-NL" dirty="0" err="1" smtClean="0">
                <a:latin typeface="Courier New" charset="0"/>
                <a:ea typeface="Courier New" charset="0"/>
                <a:cs typeface="Courier New" charset="0"/>
              </a:rPr>
              <a:t>currency</a:t>
            </a:r>
            <a:r>
              <a:rPr lang="nl-NL" dirty="0" smtClean="0">
                <a:latin typeface="Courier New" charset="0"/>
                <a:ea typeface="Courier New" charset="0"/>
                <a:cs typeface="Courier New" charset="0"/>
              </a:rPr>
              <a:t>', '</a:t>
            </a:r>
            <a:r>
              <a:rPr lang="nl-NL" dirty="0" err="1" smtClean="0">
                <a:latin typeface="Courier New" charset="0"/>
                <a:ea typeface="Courier New" charset="0"/>
                <a:cs typeface="Courier New" charset="0"/>
              </a:rPr>
              <a:t>stk_flow</a:t>
            </a:r>
            <a:r>
              <a:rPr lang="nl-NL" dirty="0" smtClean="0">
                <a:latin typeface="Courier New" charset="0"/>
                <a:ea typeface="Courier New" charset="0"/>
                <a:cs typeface="Courier New" charset="0"/>
              </a:rPr>
              <a:t>', 'sitc06', '</a:t>
            </a:r>
            <a:r>
              <a:rPr lang="nl-NL" dirty="0" err="1" smtClean="0">
                <a:latin typeface="Courier New" charset="0"/>
                <a:ea typeface="Courier New" charset="0"/>
                <a:cs typeface="Courier New" charset="0"/>
              </a:rPr>
              <a:t>geo</a:t>
            </a:r>
            <a:r>
              <a:rPr lang="nl-NL" dirty="0" smtClean="0">
                <a:latin typeface="Courier New" charset="0"/>
                <a:ea typeface="Courier New" charset="0"/>
                <a:cs typeface="Courier New" charset="0"/>
              </a:rPr>
              <a:t>'])</a:t>
            </a: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8404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Becoming a Data Ninja</a:t>
            </a:r>
          </a:p>
          <a:p>
            <a:r>
              <a:rPr lang="en-US" dirty="0" smtClean="0"/>
              <a:t>Merge &amp; joins</a:t>
            </a:r>
          </a:p>
          <a:p>
            <a:r>
              <a:rPr lang="en-US" dirty="0" err="1" smtClean="0"/>
              <a:t>Concat</a:t>
            </a:r>
            <a:endParaRPr lang="en-US" dirty="0" smtClean="0"/>
          </a:p>
          <a:p>
            <a:r>
              <a:rPr lang="en-US" dirty="0" smtClean="0"/>
              <a:t>Clean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Group Exercise: European Trade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Big Data Processing with Spark</a:t>
            </a:r>
          </a:p>
          <a:p>
            <a:r>
              <a:rPr lang="en-US" dirty="0" err="1" smtClean="0"/>
              <a:t>Databricks</a:t>
            </a:r>
            <a:r>
              <a:rPr lang="en-US" dirty="0" smtClean="0"/>
              <a:t> CE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34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1150600" cy="1325563"/>
          </a:xfrm>
        </p:spPr>
        <p:txBody>
          <a:bodyPr/>
          <a:lstStyle/>
          <a:p>
            <a:r>
              <a:rPr lang="en-US" dirty="0" smtClean="0"/>
              <a:t>Transforming column 1 : step 3 (merge)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1150600" cy="3167290"/>
          </a:xfrm>
          <a:ln>
            <a:solidFill>
              <a:schemeClr val="bg1">
                <a:lumMod val="75000"/>
              </a:schemeClr>
            </a:solidFill>
          </a:ln>
        </p:spPr>
        <p:txBody>
          <a:bodyPr>
            <a:normAutofit/>
          </a:bodyPr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 err="1" smtClean="0">
                <a:latin typeface="Courier New" charset="0"/>
                <a:ea typeface="Courier New" charset="0"/>
                <a:cs typeface="Courier New" charset="0"/>
              </a:rPr>
              <a:t>df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 = </a:t>
            </a:r>
            <a:r>
              <a:rPr lang="en-US" sz="1800" dirty="0" err="1" smtClean="0">
                <a:latin typeface="Courier New" charset="0"/>
                <a:ea typeface="Courier New" charset="0"/>
                <a:cs typeface="Courier New" charset="0"/>
              </a:rPr>
              <a:t>pd.DataFrame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() 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for chunk in </a:t>
            </a:r>
            <a:r>
              <a:rPr lang="en-US" sz="1800" dirty="0" err="1" smtClean="0">
                <a:latin typeface="Courier New" charset="0"/>
                <a:ea typeface="Courier New" charset="0"/>
                <a:cs typeface="Courier New" charset="0"/>
              </a:rPr>
              <a:t>pd.read_csv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('data/</a:t>
            </a:r>
            <a:r>
              <a:rPr lang="en-US" sz="1800" dirty="0" err="1" smtClean="0">
                <a:latin typeface="Courier New" charset="0"/>
                <a:ea typeface="Courier New" charset="0"/>
                <a:cs typeface="Courier New" charset="0"/>
              </a:rPr>
              <a:t>ext_lt_invcur.tsv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', </a:t>
            </a:r>
            <a:r>
              <a:rPr lang="en-US" sz="1800" dirty="0" err="1" smtClean="0">
                <a:latin typeface="Courier New" charset="0"/>
                <a:ea typeface="Courier New" charset="0"/>
                <a:cs typeface="Courier New" charset="0"/>
              </a:rPr>
              <a:t>sep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='\t', </a:t>
            </a:r>
            <a:r>
              <a:rPr lang="en-US" sz="1800" dirty="0" err="1" smtClean="0">
                <a:latin typeface="Courier New" charset="0"/>
                <a:ea typeface="Courier New" charset="0"/>
                <a:cs typeface="Courier New" charset="0"/>
              </a:rPr>
              <a:t>chunksize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=100):    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sz="1800" dirty="0" err="1" smtClean="0">
                <a:latin typeface="Courier New" charset="0"/>
                <a:ea typeface="Courier New" charset="0"/>
                <a:cs typeface="Courier New" charset="0"/>
              </a:rPr>
              <a:t>data_rows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 = [row for row in </a:t>
            </a:r>
            <a:r>
              <a:rPr lang="en-US" sz="1800" dirty="0" err="1" smtClean="0">
                <a:latin typeface="Courier New" charset="0"/>
                <a:ea typeface="Courier New" charset="0"/>
                <a:cs typeface="Courier New" charset="0"/>
              </a:rPr>
              <a:t>chunk.ix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[:,0].</a:t>
            </a:r>
            <a:r>
              <a:rPr lang="en-US" sz="1800" dirty="0" err="1" smtClean="0">
                <a:latin typeface="Courier New" charset="0"/>
                <a:ea typeface="Courier New" charset="0"/>
                <a:cs typeface="Courier New" charset="0"/>
              </a:rPr>
              <a:t>str.split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(',')]    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sz="1800" dirty="0" err="1" smtClean="0">
                <a:latin typeface="Courier New" charset="0"/>
                <a:ea typeface="Courier New" charset="0"/>
                <a:cs typeface="Courier New" charset="0"/>
              </a:rPr>
              <a:t>data_cols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 = [</a:t>
            </a:r>
            <a:r>
              <a:rPr lang="en-US" sz="1800" dirty="0" err="1" smtClean="0">
                <a:latin typeface="Courier New" charset="0"/>
                <a:ea typeface="Courier New" charset="0"/>
                <a:cs typeface="Courier New" charset="0"/>
              </a:rPr>
              <a:t>col.split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('\\')[0] for col in </a:t>
            </a:r>
            <a:r>
              <a:rPr lang="en-US" sz="1800" dirty="0" err="1" smtClean="0">
                <a:latin typeface="Courier New" charset="0"/>
                <a:ea typeface="Courier New" charset="0"/>
                <a:cs typeface="Courier New" charset="0"/>
              </a:rPr>
              <a:t>chunk.columns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[0].split(',')]    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sz="1800" b="1" dirty="0" err="1" smtClean="0">
                <a:latin typeface="Courier New" charset="0"/>
                <a:ea typeface="Courier New" charset="0"/>
                <a:cs typeface="Courier New" charset="0"/>
              </a:rPr>
              <a:t>clean_df</a:t>
            </a:r>
            <a:r>
              <a:rPr lang="en-US" sz="1800" b="1" dirty="0" smtClean="0">
                <a:latin typeface="Courier New" charset="0"/>
                <a:ea typeface="Courier New" charset="0"/>
                <a:cs typeface="Courier New" charset="0"/>
              </a:rPr>
              <a:t> = </a:t>
            </a:r>
            <a:r>
              <a:rPr lang="en-US" sz="1800" b="1" dirty="0" err="1" smtClean="0">
                <a:latin typeface="Courier New" charset="0"/>
                <a:ea typeface="Courier New" charset="0"/>
                <a:cs typeface="Courier New" charset="0"/>
              </a:rPr>
              <a:t>pd.DataFrame</a:t>
            </a:r>
            <a:r>
              <a:rPr lang="en-US" sz="1800" b="1" dirty="0" smtClean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sz="1800" b="1" dirty="0" err="1" smtClean="0">
                <a:latin typeface="Courier New" charset="0"/>
                <a:ea typeface="Courier New" charset="0"/>
                <a:cs typeface="Courier New" charset="0"/>
              </a:rPr>
              <a:t>data_rows</a:t>
            </a:r>
            <a:r>
              <a:rPr lang="en-US" sz="1800" b="1" dirty="0" smtClean="0">
                <a:latin typeface="Courier New" charset="0"/>
                <a:ea typeface="Courier New" charset="0"/>
                <a:cs typeface="Courier New" charset="0"/>
              </a:rPr>
              <a:t>, columns=</a:t>
            </a:r>
            <a:r>
              <a:rPr lang="en-US" sz="1800" b="1" dirty="0" err="1" smtClean="0">
                <a:latin typeface="Courier New" charset="0"/>
                <a:ea typeface="Courier New" charset="0"/>
                <a:cs typeface="Courier New" charset="0"/>
              </a:rPr>
              <a:t>data_cols</a:t>
            </a:r>
            <a:r>
              <a:rPr lang="en-US" sz="1800" b="1" dirty="0" smtClean="0"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800" dirty="0">
              <a:latin typeface="Courier New" charset="0"/>
              <a:ea typeface="Courier New" charset="0"/>
              <a:cs typeface="Courier New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	# now we can </a:t>
            </a:r>
            <a:r>
              <a:rPr lang="en-US" sz="1800" dirty="0" err="1" smtClean="0">
                <a:latin typeface="Courier New" charset="0"/>
                <a:ea typeface="Courier New" charset="0"/>
                <a:cs typeface="Courier New" charset="0"/>
              </a:rPr>
              <a:t>concat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 by "column" which means axis=1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sz="1800" b="1" dirty="0" err="1" smtClean="0">
                <a:latin typeface="Courier New" charset="0"/>
                <a:ea typeface="Courier New" charset="0"/>
                <a:cs typeface="Courier New" charset="0"/>
              </a:rPr>
              <a:t>new_df</a:t>
            </a:r>
            <a:r>
              <a:rPr lang="en-US" sz="1800" b="1" dirty="0" smtClean="0">
                <a:latin typeface="Courier New" charset="0"/>
                <a:ea typeface="Courier New" charset="0"/>
                <a:cs typeface="Courier New" charset="0"/>
              </a:rPr>
              <a:t> = </a:t>
            </a:r>
            <a:r>
              <a:rPr lang="en-US" sz="1800" b="1" dirty="0" err="1" smtClean="0">
                <a:latin typeface="Courier New" charset="0"/>
                <a:ea typeface="Courier New" charset="0"/>
                <a:cs typeface="Courier New" charset="0"/>
              </a:rPr>
              <a:t>pd.concat</a:t>
            </a:r>
            <a:r>
              <a:rPr lang="en-US" sz="1800" b="1" dirty="0" smtClean="0">
                <a:latin typeface="Courier New" charset="0"/>
                <a:ea typeface="Courier New" charset="0"/>
                <a:cs typeface="Courier New" charset="0"/>
              </a:rPr>
              <a:t>([</a:t>
            </a:r>
            <a:r>
              <a:rPr lang="en-US" sz="1800" b="1" dirty="0" err="1" smtClean="0">
                <a:latin typeface="Courier New" charset="0"/>
                <a:ea typeface="Courier New" charset="0"/>
                <a:cs typeface="Courier New" charset="0"/>
              </a:rPr>
              <a:t>clean_df</a:t>
            </a:r>
            <a:r>
              <a:rPr lang="en-US" sz="1800" b="1" dirty="0" smtClean="0">
                <a:latin typeface="Courier New" charset="0"/>
                <a:ea typeface="Courier New" charset="0"/>
                <a:cs typeface="Courier New" charset="0"/>
              </a:rPr>
              <a:t>, chunk], axis=1)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print(</a:t>
            </a:r>
            <a:r>
              <a:rPr lang="en-US" sz="1800" dirty="0" err="1" smtClean="0">
                <a:latin typeface="Courier New" charset="0"/>
                <a:ea typeface="Courier New" charset="0"/>
                <a:cs typeface="Courier New" charset="0"/>
              </a:rPr>
              <a:t>new_df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break; </a:t>
            </a:r>
            <a:endParaRPr lang="en-US" sz="1800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38200" y="4992914"/>
            <a:ext cx="1078774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smtClean="0">
                <a:latin typeface="Courier New" charset="0"/>
                <a:ea typeface="Courier New" charset="0"/>
                <a:cs typeface="Courier New" charset="0"/>
              </a:rPr>
              <a:t>partner </a:t>
            </a:r>
            <a:r>
              <a:rPr lang="nl-NL" dirty="0" err="1" smtClean="0">
                <a:latin typeface="Courier New" charset="0"/>
                <a:ea typeface="Courier New" charset="0"/>
                <a:cs typeface="Courier New" charset="0"/>
              </a:rPr>
              <a:t>currency</a:t>
            </a:r>
            <a:r>
              <a:rPr lang="nl-NL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nl-NL" dirty="0" err="1" smtClean="0">
                <a:latin typeface="Courier New" charset="0"/>
                <a:ea typeface="Courier New" charset="0"/>
                <a:cs typeface="Courier New" charset="0"/>
              </a:rPr>
              <a:t>stk_flow</a:t>
            </a:r>
            <a:r>
              <a:rPr lang="nl-NL" dirty="0" smtClean="0">
                <a:latin typeface="Courier New" charset="0"/>
                <a:ea typeface="Courier New" charset="0"/>
                <a:cs typeface="Courier New" charset="0"/>
              </a:rPr>
              <a:t> sitc06 </a:t>
            </a:r>
            <a:r>
              <a:rPr lang="nl-NL" dirty="0" err="1" smtClean="0">
                <a:latin typeface="Courier New" charset="0"/>
                <a:ea typeface="Courier New" charset="0"/>
                <a:cs typeface="Courier New" charset="0"/>
              </a:rPr>
              <a:t>geo</a:t>
            </a:r>
            <a:r>
              <a:rPr lang="nl-NL" dirty="0" smtClean="0">
                <a:latin typeface="Courier New" charset="0"/>
                <a:ea typeface="Courier New" charset="0"/>
                <a:cs typeface="Courier New" charset="0"/>
              </a:rPr>
              <a:t> \ </a:t>
            </a:r>
          </a:p>
          <a:p>
            <a:r>
              <a:rPr lang="nl-NL" dirty="0" smtClean="0">
                <a:latin typeface="Courier New" charset="0"/>
                <a:ea typeface="Courier New" charset="0"/>
                <a:cs typeface="Courier New" charset="0"/>
              </a:rPr>
              <a:t>0 EXT_EU EUR EXP SITC0-4A AT </a:t>
            </a:r>
          </a:p>
          <a:p>
            <a:r>
              <a:rPr lang="nl-NL" dirty="0" smtClean="0">
                <a:latin typeface="Courier New" charset="0"/>
                <a:ea typeface="Courier New" charset="0"/>
                <a:cs typeface="Courier New" charset="0"/>
              </a:rPr>
              <a:t>1 EXT_EU EUR EXP SITC0-4A BE </a:t>
            </a:r>
          </a:p>
          <a:p>
            <a:r>
              <a:rPr lang="nl-NL" dirty="0" smtClean="0">
                <a:latin typeface="Courier New" charset="0"/>
                <a:ea typeface="Courier New" charset="0"/>
                <a:cs typeface="Courier New" charset="0"/>
              </a:rPr>
              <a:t>2 EXT_EU EUR EXP SITC0-4A BG </a:t>
            </a:r>
          </a:p>
          <a:p>
            <a:r>
              <a:rPr lang="nl-NL" dirty="0" smtClean="0">
                <a:latin typeface="Courier New" charset="0"/>
                <a:ea typeface="Courier New" charset="0"/>
                <a:cs typeface="Courier New" charset="0"/>
              </a:rPr>
              <a:t>3 EXT_EU EUR EXP SITC0-4A CY </a:t>
            </a:r>
          </a:p>
          <a:p>
            <a:r>
              <a:rPr lang="nl-NL" dirty="0" smtClean="0">
                <a:latin typeface="Courier New" charset="0"/>
                <a:ea typeface="Courier New" charset="0"/>
                <a:cs typeface="Courier New" charset="0"/>
              </a:rPr>
              <a:t>4 EXT_EU EUR EXP SITC0-4A CZ </a:t>
            </a:r>
            <a:br>
              <a:rPr lang="nl-NL" dirty="0" smtClean="0">
                <a:latin typeface="Courier New" charset="0"/>
                <a:ea typeface="Courier New" charset="0"/>
                <a:cs typeface="Courier New" charset="0"/>
              </a:rPr>
            </a:b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9275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1150600" cy="1325563"/>
          </a:xfrm>
        </p:spPr>
        <p:txBody>
          <a:bodyPr/>
          <a:lstStyle/>
          <a:p>
            <a:r>
              <a:rPr lang="en-US" dirty="0" smtClean="0"/>
              <a:t>Transforming column 1 : step 4 (clean)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1150600" cy="3167290"/>
          </a:xfrm>
          <a:ln>
            <a:solidFill>
              <a:schemeClr val="bg1">
                <a:lumMod val="75000"/>
              </a:schemeClr>
            </a:solidFill>
          </a:ln>
        </p:spPr>
        <p:txBody>
          <a:bodyPr>
            <a:normAutofit/>
          </a:bodyPr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 err="1" smtClean="0">
                <a:latin typeface="Courier New" charset="0"/>
                <a:ea typeface="Courier New" charset="0"/>
                <a:cs typeface="Courier New" charset="0"/>
              </a:rPr>
              <a:t>df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 = </a:t>
            </a:r>
            <a:r>
              <a:rPr lang="en-US" sz="1800" dirty="0" err="1" smtClean="0">
                <a:latin typeface="Courier New" charset="0"/>
                <a:ea typeface="Courier New" charset="0"/>
                <a:cs typeface="Courier New" charset="0"/>
              </a:rPr>
              <a:t>pd.DataFrame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() 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for chunk in </a:t>
            </a:r>
            <a:r>
              <a:rPr lang="en-US" sz="1800" dirty="0" err="1" smtClean="0">
                <a:latin typeface="Courier New" charset="0"/>
                <a:ea typeface="Courier New" charset="0"/>
                <a:cs typeface="Courier New" charset="0"/>
              </a:rPr>
              <a:t>pd.read_csv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('data/</a:t>
            </a:r>
            <a:r>
              <a:rPr lang="en-US" sz="1800" dirty="0" err="1" smtClean="0">
                <a:latin typeface="Courier New" charset="0"/>
                <a:ea typeface="Courier New" charset="0"/>
                <a:cs typeface="Courier New" charset="0"/>
              </a:rPr>
              <a:t>ext_lt_invcur.tsv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', </a:t>
            </a:r>
            <a:r>
              <a:rPr lang="en-US" sz="1800" dirty="0" err="1" smtClean="0">
                <a:latin typeface="Courier New" charset="0"/>
                <a:ea typeface="Courier New" charset="0"/>
                <a:cs typeface="Courier New" charset="0"/>
              </a:rPr>
              <a:t>sep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='\t', </a:t>
            </a:r>
            <a:r>
              <a:rPr lang="en-US" sz="1800" dirty="0" err="1" smtClean="0">
                <a:latin typeface="Courier New" charset="0"/>
                <a:ea typeface="Courier New" charset="0"/>
                <a:cs typeface="Courier New" charset="0"/>
              </a:rPr>
              <a:t>chunksize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=100):    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sz="1800" dirty="0" err="1" smtClean="0">
                <a:latin typeface="Courier New" charset="0"/>
                <a:ea typeface="Courier New" charset="0"/>
                <a:cs typeface="Courier New" charset="0"/>
              </a:rPr>
              <a:t>data_rows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 = [row for row in </a:t>
            </a:r>
            <a:r>
              <a:rPr lang="en-US" sz="1800" dirty="0" err="1" smtClean="0">
                <a:latin typeface="Courier New" charset="0"/>
                <a:ea typeface="Courier New" charset="0"/>
                <a:cs typeface="Courier New" charset="0"/>
              </a:rPr>
              <a:t>chunk.ix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[:,0].</a:t>
            </a:r>
            <a:r>
              <a:rPr lang="en-US" sz="1800" dirty="0" err="1" smtClean="0">
                <a:latin typeface="Courier New" charset="0"/>
                <a:ea typeface="Courier New" charset="0"/>
                <a:cs typeface="Courier New" charset="0"/>
              </a:rPr>
              <a:t>str.split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(',')]    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sz="1800" dirty="0" err="1" smtClean="0">
                <a:latin typeface="Courier New" charset="0"/>
                <a:ea typeface="Courier New" charset="0"/>
                <a:cs typeface="Courier New" charset="0"/>
              </a:rPr>
              <a:t>data_cols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 = [</a:t>
            </a:r>
            <a:r>
              <a:rPr lang="en-US" sz="1800" dirty="0" err="1" smtClean="0">
                <a:latin typeface="Courier New" charset="0"/>
                <a:ea typeface="Courier New" charset="0"/>
                <a:cs typeface="Courier New" charset="0"/>
              </a:rPr>
              <a:t>col.split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('\\')[0] for col in </a:t>
            </a:r>
            <a:r>
              <a:rPr lang="en-US" sz="1800" dirty="0" err="1" smtClean="0">
                <a:latin typeface="Courier New" charset="0"/>
                <a:ea typeface="Courier New" charset="0"/>
                <a:cs typeface="Courier New" charset="0"/>
              </a:rPr>
              <a:t>chunk.columns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[0].split(',')]    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b="1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sz="1800" b="1" dirty="0" err="1" smtClean="0">
                <a:latin typeface="Courier New" charset="0"/>
                <a:ea typeface="Courier New" charset="0"/>
                <a:cs typeface="Courier New" charset="0"/>
              </a:rPr>
              <a:t>clean_df</a:t>
            </a:r>
            <a:r>
              <a:rPr lang="en-US" sz="1800" b="1" dirty="0" smtClean="0">
                <a:latin typeface="Courier New" charset="0"/>
                <a:ea typeface="Courier New" charset="0"/>
                <a:cs typeface="Courier New" charset="0"/>
              </a:rPr>
              <a:t> = </a:t>
            </a:r>
            <a:r>
              <a:rPr lang="en-US" sz="1800" b="1" dirty="0" err="1" smtClean="0">
                <a:latin typeface="Courier New" charset="0"/>
                <a:ea typeface="Courier New" charset="0"/>
                <a:cs typeface="Courier New" charset="0"/>
              </a:rPr>
              <a:t>pd.DataFrame</a:t>
            </a:r>
            <a:r>
              <a:rPr lang="en-US" sz="1800" b="1" dirty="0" smtClean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sz="1800" b="1" dirty="0" err="1" smtClean="0">
                <a:latin typeface="Courier New" charset="0"/>
                <a:ea typeface="Courier New" charset="0"/>
                <a:cs typeface="Courier New" charset="0"/>
              </a:rPr>
              <a:t>data_rows</a:t>
            </a:r>
            <a:r>
              <a:rPr lang="en-US" sz="1800" b="1" dirty="0" smtClean="0">
                <a:latin typeface="Courier New" charset="0"/>
                <a:ea typeface="Courier New" charset="0"/>
                <a:cs typeface="Courier New" charset="0"/>
              </a:rPr>
              <a:t>, columns=</a:t>
            </a:r>
            <a:r>
              <a:rPr lang="en-US" sz="1800" b="1" dirty="0" err="1" smtClean="0">
                <a:latin typeface="Courier New" charset="0"/>
                <a:ea typeface="Courier New" charset="0"/>
                <a:cs typeface="Courier New" charset="0"/>
              </a:rPr>
              <a:t>data_cols</a:t>
            </a:r>
            <a:r>
              <a:rPr lang="en-US" sz="1800" b="1" dirty="0" smtClean="0"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800" dirty="0">
              <a:latin typeface="Courier New" charset="0"/>
              <a:ea typeface="Courier New" charset="0"/>
              <a:cs typeface="Courier New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	# now we can </a:t>
            </a:r>
            <a:r>
              <a:rPr lang="en-US" sz="1800" dirty="0" err="1" smtClean="0">
                <a:latin typeface="Courier New" charset="0"/>
                <a:ea typeface="Courier New" charset="0"/>
                <a:cs typeface="Courier New" charset="0"/>
              </a:rPr>
              <a:t>concat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 by "column" which means axis=1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sz="1800" b="1" dirty="0" err="1" smtClean="0">
                <a:latin typeface="Courier New" charset="0"/>
                <a:ea typeface="Courier New" charset="0"/>
                <a:cs typeface="Courier New" charset="0"/>
              </a:rPr>
              <a:t>new_df</a:t>
            </a:r>
            <a:r>
              <a:rPr lang="en-US" sz="1800" b="1" dirty="0" smtClean="0">
                <a:latin typeface="Courier New" charset="0"/>
                <a:ea typeface="Courier New" charset="0"/>
                <a:cs typeface="Courier New" charset="0"/>
              </a:rPr>
              <a:t> = </a:t>
            </a:r>
            <a:r>
              <a:rPr lang="en-US" sz="1800" b="1" dirty="0" err="1" smtClean="0">
                <a:latin typeface="Courier New" charset="0"/>
                <a:ea typeface="Courier New" charset="0"/>
                <a:cs typeface="Courier New" charset="0"/>
              </a:rPr>
              <a:t>pd.concat</a:t>
            </a:r>
            <a:r>
              <a:rPr lang="en-US" sz="1800" b="1" dirty="0" smtClean="0">
                <a:latin typeface="Courier New" charset="0"/>
                <a:ea typeface="Courier New" charset="0"/>
                <a:cs typeface="Courier New" charset="0"/>
              </a:rPr>
              <a:t>([</a:t>
            </a:r>
            <a:r>
              <a:rPr lang="en-US" sz="1800" b="1" dirty="0" err="1" smtClean="0">
                <a:latin typeface="Courier New" charset="0"/>
                <a:ea typeface="Courier New" charset="0"/>
                <a:cs typeface="Courier New" charset="0"/>
              </a:rPr>
              <a:t>clean_df</a:t>
            </a:r>
            <a:r>
              <a:rPr lang="en-US" sz="1800" b="1" dirty="0" smtClean="0"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en-US" sz="1800" b="1" dirty="0" err="1" smtClean="0">
                <a:latin typeface="Courier New" charset="0"/>
                <a:ea typeface="Courier New" charset="0"/>
                <a:cs typeface="Courier New" charset="0"/>
              </a:rPr>
              <a:t>chunk.drop</a:t>
            </a:r>
            <a:r>
              <a:rPr lang="en-US" sz="1800" b="1" dirty="0" smtClean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sz="1800" b="1" dirty="0" err="1" smtClean="0">
                <a:latin typeface="Courier New" charset="0"/>
                <a:ea typeface="Courier New" charset="0"/>
                <a:cs typeface="Courier New" charset="0"/>
              </a:rPr>
              <a:t>chunk.columns</a:t>
            </a:r>
            <a:r>
              <a:rPr lang="en-US" sz="1800" b="1" dirty="0" smtClean="0">
                <a:latin typeface="Courier New" charset="0"/>
                <a:ea typeface="Courier New" charset="0"/>
                <a:cs typeface="Courier New" charset="0"/>
              </a:rPr>
              <a:t>[0], axis=1)], 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b="1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sz="1800" b="1" dirty="0" smtClean="0">
                <a:latin typeface="Courier New" charset="0"/>
                <a:ea typeface="Courier New" charset="0"/>
                <a:cs typeface="Courier New" charset="0"/>
              </a:rPr>
              <a:t>			</a:t>
            </a:r>
            <a:r>
              <a:rPr lang="en-US" sz="1800" b="1" dirty="0" smtClean="0">
                <a:latin typeface="Courier New" charset="0"/>
                <a:ea typeface="Courier New" charset="0"/>
                <a:cs typeface="Courier New" charset="0"/>
              </a:rPr>
              <a:t>axis=1)</a:t>
            </a:r>
            <a:r>
              <a:rPr lang="en-US" sz="1800" b="1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                     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	print(</a:t>
            </a:r>
            <a:r>
              <a:rPr lang="en-US" sz="1800" dirty="0" err="1" smtClean="0">
                <a:latin typeface="Courier New" charset="0"/>
                <a:ea typeface="Courier New" charset="0"/>
                <a:cs typeface="Courier New" charset="0"/>
              </a:rPr>
              <a:t>new_df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break; </a:t>
            </a:r>
            <a:endParaRPr lang="en-US" sz="1800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38200" y="5103674"/>
            <a:ext cx="1078774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smtClean="0">
                <a:latin typeface="Courier New" charset="0"/>
                <a:ea typeface="Courier New" charset="0"/>
                <a:cs typeface="Courier New" charset="0"/>
              </a:rPr>
              <a:t>partner </a:t>
            </a:r>
            <a:r>
              <a:rPr lang="nl-NL" dirty="0" err="1" smtClean="0">
                <a:latin typeface="Courier New" charset="0"/>
                <a:ea typeface="Courier New" charset="0"/>
                <a:cs typeface="Courier New" charset="0"/>
              </a:rPr>
              <a:t>currency</a:t>
            </a:r>
            <a:r>
              <a:rPr lang="nl-NL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nl-NL" dirty="0" err="1" smtClean="0">
                <a:latin typeface="Courier New" charset="0"/>
                <a:ea typeface="Courier New" charset="0"/>
                <a:cs typeface="Courier New" charset="0"/>
              </a:rPr>
              <a:t>stk_flow</a:t>
            </a:r>
            <a:r>
              <a:rPr lang="nl-NL" dirty="0" smtClean="0">
                <a:latin typeface="Courier New" charset="0"/>
                <a:ea typeface="Courier New" charset="0"/>
                <a:cs typeface="Courier New" charset="0"/>
              </a:rPr>
              <a:t> sitc06 </a:t>
            </a:r>
            <a:r>
              <a:rPr lang="nl-NL" dirty="0" err="1" smtClean="0">
                <a:latin typeface="Courier New" charset="0"/>
                <a:ea typeface="Courier New" charset="0"/>
                <a:cs typeface="Courier New" charset="0"/>
              </a:rPr>
              <a:t>geo</a:t>
            </a:r>
            <a:r>
              <a:rPr lang="nl-NL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</a:p>
          <a:p>
            <a:r>
              <a:rPr lang="nl-NL" dirty="0" smtClean="0">
                <a:latin typeface="Courier New" charset="0"/>
                <a:ea typeface="Courier New" charset="0"/>
                <a:cs typeface="Courier New" charset="0"/>
              </a:rPr>
              <a:t>0 EXT_EU EUR EXP SITC0-4A AT </a:t>
            </a:r>
          </a:p>
          <a:p>
            <a:r>
              <a:rPr lang="nl-NL" dirty="0" smtClean="0">
                <a:latin typeface="Courier New" charset="0"/>
                <a:ea typeface="Courier New" charset="0"/>
                <a:cs typeface="Courier New" charset="0"/>
              </a:rPr>
              <a:t>1 EXT_EU EUR EXP SITC0-4A BE </a:t>
            </a:r>
          </a:p>
          <a:p>
            <a:r>
              <a:rPr lang="nl-NL" dirty="0" smtClean="0">
                <a:latin typeface="Courier New" charset="0"/>
                <a:ea typeface="Courier New" charset="0"/>
                <a:cs typeface="Courier New" charset="0"/>
              </a:rPr>
              <a:t>2 EXT_EU EUR EXP SITC0-4A BG </a:t>
            </a:r>
          </a:p>
          <a:p>
            <a:r>
              <a:rPr lang="nl-NL" dirty="0" smtClean="0">
                <a:latin typeface="Courier New" charset="0"/>
                <a:ea typeface="Courier New" charset="0"/>
                <a:cs typeface="Courier New" charset="0"/>
              </a:rPr>
              <a:t>3 EXT_EU EUR EXP SITC0-4A CY </a:t>
            </a:r>
          </a:p>
          <a:p>
            <a:r>
              <a:rPr lang="nl-NL" dirty="0" smtClean="0">
                <a:latin typeface="Courier New" charset="0"/>
                <a:ea typeface="Courier New" charset="0"/>
                <a:cs typeface="Courier New" charset="0"/>
              </a:rPr>
              <a:t>4 EXT_EU EUR EXP SITC0-4A CZ </a:t>
            </a:r>
            <a:br>
              <a:rPr lang="nl-NL" dirty="0" smtClean="0">
                <a:latin typeface="Courier New" charset="0"/>
                <a:ea typeface="Courier New" charset="0"/>
                <a:cs typeface="Courier New" charset="0"/>
              </a:rPr>
            </a:b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3507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1150600" cy="1325563"/>
          </a:xfrm>
        </p:spPr>
        <p:txBody>
          <a:bodyPr/>
          <a:lstStyle/>
          <a:p>
            <a:r>
              <a:rPr lang="en-US" dirty="0" smtClean="0"/>
              <a:t>Transforming column 1 : step 5 (finalize)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1150600" cy="2920547"/>
          </a:xfrm>
          <a:ln>
            <a:solidFill>
              <a:schemeClr val="bg1">
                <a:lumMod val="75000"/>
              </a:schemeClr>
            </a:solidFill>
          </a:ln>
        </p:spPr>
        <p:txBody>
          <a:bodyPr>
            <a:normAutofit/>
          </a:bodyPr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 err="1" smtClean="0">
                <a:latin typeface="Courier New" charset="0"/>
                <a:ea typeface="Courier New" charset="0"/>
                <a:cs typeface="Courier New" charset="0"/>
              </a:rPr>
              <a:t>df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 = </a:t>
            </a:r>
            <a:r>
              <a:rPr lang="en-US" sz="1800" dirty="0" err="1" smtClean="0">
                <a:latin typeface="Courier New" charset="0"/>
                <a:ea typeface="Courier New" charset="0"/>
                <a:cs typeface="Courier New" charset="0"/>
              </a:rPr>
              <a:t>pd.DataFrame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() 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for chunk in </a:t>
            </a:r>
            <a:r>
              <a:rPr lang="en-US" sz="1800" dirty="0" err="1" smtClean="0">
                <a:latin typeface="Courier New" charset="0"/>
                <a:ea typeface="Courier New" charset="0"/>
                <a:cs typeface="Courier New" charset="0"/>
              </a:rPr>
              <a:t>pd.read_csv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('data/</a:t>
            </a:r>
            <a:r>
              <a:rPr lang="en-US" sz="1800" dirty="0" err="1" smtClean="0">
                <a:latin typeface="Courier New" charset="0"/>
                <a:ea typeface="Courier New" charset="0"/>
                <a:cs typeface="Courier New" charset="0"/>
              </a:rPr>
              <a:t>ext_lt_invcur.tsv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', </a:t>
            </a:r>
            <a:r>
              <a:rPr lang="en-US" sz="1800" dirty="0" err="1" smtClean="0">
                <a:latin typeface="Courier New" charset="0"/>
                <a:ea typeface="Courier New" charset="0"/>
                <a:cs typeface="Courier New" charset="0"/>
              </a:rPr>
              <a:t>sep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='\t', </a:t>
            </a:r>
            <a:r>
              <a:rPr lang="en-US" sz="1800" dirty="0" err="1" smtClean="0">
                <a:latin typeface="Courier New" charset="0"/>
                <a:ea typeface="Courier New" charset="0"/>
                <a:cs typeface="Courier New" charset="0"/>
              </a:rPr>
              <a:t>chunksize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=100):    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sz="1800" dirty="0" err="1" smtClean="0">
                <a:latin typeface="Courier New" charset="0"/>
                <a:ea typeface="Courier New" charset="0"/>
                <a:cs typeface="Courier New" charset="0"/>
              </a:rPr>
              <a:t>data_rows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 = [row for row in </a:t>
            </a:r>
            <a:r>
              <a:rPr lang="en-US" sz="1800" dirty="0" err="1" smtClean="0">
                <a:latin typeface="Courier New" charset="0"/>
                <a:ea typeface="Courier New" charset="0"/>
                <a:cs typeface="Courier New" charset="0"/>
              </a:rPr>
              <a:t>chunk.ix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[:,0].</a:t>
            </a:r>
            <a:r>
              <a:rPr lang="en-US" sz="1800" dirty="0" err="1" smtClean="0">
                <a:latin typeface="Courier New" charset="0"/>
                <a:ea typeface="Courier New" charset="0"/>
                <a:cs typeface="Courier New" charset="0"/>
              </a:rPr>
              <a:t>str.split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(',')]    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sz="1800" dirty="0" err="1" smtClean="0">
                <a:latin typeface="Courier New" charset="0"/>
                <a:ea typeface="Courier New" charset="0"/>
                <a:cs typeface="Courier New" charset="0"/>
              </a:rPr>
              <a:t>data_cols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 = [</a:t>
            </a:r>
            <a:r>
              <a:rPr lang="en-US" sz="1800" dirty="0" err="1" smtClean="0">
                <a:latin typeface="Courier New" charset="0"/>
                <a:ea typeface="Courier New" charset="0"/>
                <a:cs typeface="Courier New" charset="0"/>
              </a:rPr>
              <a:t>col.split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('\\')[0] for col in </a:t>
            </a:r>
            <a:r>
              <a:rPr lang="en-US" sz="1800" dirty="0" err="1" smtClean="0">
                <a:latin typeface="Courier New" charset="0"/>
                <a:ea typeface="Courier New" charset="0"/>
                <a:cs typeface="Courier New" charset="0"/>
              </a:rPr>
              <a:t>chunk.columns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[0].split(',')]    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sz="1800" dirty="0" err="1" smtClean="0">
                <a:latin typeface="Courier New" charset="0"/>
                <a:ea typeface="Courier New" charset="0"/>
                <a:cs typeface="Courier New" charset="0"/>
              </a:rPr>
              <a:t>clean_df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 = </a:t>
            </a:r>
            <a:r>
              <a:rPr lang="en-US" sz="1800" dirty="0" err="1" smtClean="0">
                <a:latin typeface="Courier New" charset="0"/>
                <a:ea typeface="Courier New" charset="0"/>
                <a:cs typeface="Courier New" charset="0"/>
              </a:rPr>
              <a:t>pd.DataFrame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sz="1800" dirty="0" err="1" smtClean="0">
                <a:latin typeface="Courier New" charset="0"/>
                <a:ea typeface="Courier New" charset="0"/>
                <a:cs typeface="Courier New" charset="0"/>
              </a:rPr>
              <a:t>data_rows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, columns=</a:t>
            </a:r>
            <a:r>
              <a:rPr lang="en-US" sz="1800" dirty="0" err="1" smtClean="0">
                <a:latin typeface="Courier New" charset="0"/>
                <a:ea typeface="Courier New" charset="0"/>
                <a:cs typeface="Courier New" charset="0"/>
              </a:rPr>
              <a:t>data_cols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800" dirty="0">
              <a:latin typeface="Courier New" charset="0"/>
              <a:ea typeface="Courier New" charset="0"/>
              <a:cs typeface="Courier New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	# now we can </a:t>
            </a:r>
            <a:r>
              <a:rPr lang="en-US" sz="1800" dirty="0" err="1" smtClean="0">
                <a:latin typeface="Courier New" charset="0"/>
                <a:ea typeface="Courier New" charset="0"/>
                <a:cs typeface="Courier New" charset="0"/>
              </a:rPr>
              <a:t>concat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 by "column" which means axis=1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sz="1800" dirty="0" err="1" smtClean="0">
                <a:latin typeface="Courier New" charset="0"/>
                <a:ea typeface="Courier New" charset="0"/>
                <a:cs typeface="Courier New" charset="0"/>
              </a:rPr>
              <a:t>new_df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 = </a:t>
            </a:r>
            <a:r>
              <a:rPr lang="en-US" sz="1800" dirty="0" err="1" smtClean="0">
                <a:latin typeface="Courier New" charset="0"/>
                <a:ea typeface="Courier New" charset="0"/>
                <a:cs typeface="Courier New" charset="0"/>
              </a:rPr>
              <a:t>pd.concat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([</a:t>
            </a:r>
            <a:r>
              <a:rPr lang="en-US" sz="1800" dirty="0" err="1" smtClean="0">
                <a:latin typeface="Courier New" charset="0"/>
                <a:ea typeface="Courier New" charset="0"/>
                <a:cs typeface="Courier New" charset="0"/>
              </a:rPr>
              <a:t>clean_df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en-US" sz="1800" dirty="0" err="1" smtClean="0">
                <a:latin typeface="Courier New" charset="0"/>
                <a:ea typeface="Courier New" charset="0"/>
                <a:cs typeface="Courier New" charset="0"/>
              </a:rPr>
              <a:t>chunk.drop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sz="1800" dirty="0" err="1" smtClean="0">
                <a:latin typeface="Courier New" charset="0"/>
                <a:ea typeface="Courier New" charset="0"/>
                <a:cs typeface="Courier New" charset="0"/>
              </a:rPr>
              <a:t>chunk.columns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[0], axis=1)], 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			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axis=1)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sz="1800" b="1" dirty="0" err="1" smtClean="0">
                <a:latin typeface="Courier New" charset="0"/>
                <a:ea typeface="Courier New" charset="0"/>
                <a:cs typeface="Courier New" charset="0"/>
              </a:rPr>
              <a:t>df</a:t>
            </a:r>
            <a:r>
              <a:rPr lang="en-US" sz="1800" b="1" dirty="0" smtClean="0">
                <a:latin typeface="Courier New" charset="0"/>
                <a:ea typeface="Courier New" charset="0"/>
                <a:cs typeface="Courier New" charset="0"/>
              </a:rPr>
              <a:t> = </a:t>
            </a:r>
            <a:r>
              <a:rPr lang="en-US" sz="1800" b="1" dirty="0" err="1" smtClean="0">
                <a:latin typeface="Courier New" charset="0"/>
                <a:ea typeface="Courier New" charset="0"/>
                <a:cs typeface="Courier New" charset="0"/>
              </a:rPr>
              <a:t>pd.concat</a:t>
            </a:r>
            <a:r>
              <a:rPr lang="en-US" sz="1800" b="1" dirty="0" smtClean="0">
                <a:latin typeface="Courier New" charset="0"/>
                <a:ea typeface="Courier New" charset="0"/>
                <a:cs typeface="Courier New" charset="0"/>
              </a:rPr>
              <a:t>([</a:t>
            </a:r>
            <a:r>
              <a:rPr lang="en-US" sz="1800" b="1" dirty="0" err="1" smtClean="0">
                <a:latin typeface="Courier New" charset="0"/>
                <a:ea typeface="Courier New" charset="0"/>
                <a:cs typeface="Courier New" charset="0"/>
              </a:rPr>
              <a:t>df</a:t>
            </a:r>
            <a:r>
              <a:rPr lang="en-US" sz="1800" b="1" dirty="0" smtClean="0"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en-US" sz="1800" b="1" dirty="0" err="1" smtClean="0">
                <a:latin typeface="Courier New" charset="0"/>
                <a:ea typeface="Courier New" charset="0"/>
                <a:cs typeface="Courier New" charset="0"/>
              </a:rPr>
              <a:t>new_df</a:t>
            </a:r>
            <a:r>
              <a:rPr lang="en-US" sz="1800" b="1" dirty="0" smtClean="0">
                <a:latin typeface="Courier New" charset="0"/>
                <a:ea typeface="Courier New" charset="0"/>
                <a:cs typeface="Courier New" charset="0"/>
              </a:rPr>
              <a:t>])</a:t>
            </a:r>
            <a:r>
              <a:rPr lang="en-US" sz="1800" b="1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endParaRPr lang="en-US" sz="1800" b="1" dirty="0">
              <a:latin typeface="Courier New" charset="0"/>
              <a:ea typeface="Courier New" charset="0"/>
              <a:cs typeface="Courier New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5052786"/>
            <a:ext cx="6859809" cy="1805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11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Exploration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636942"/>
            <a:ext cx="11150600" cy="438605"/>
          </a:xfrm>
          <a:ln>
            <a:solidFill>
              <a:schemeClr val="bg1">
                <a:lumMod val="75000"/>
              </a:schemeClr>
            </a:solidFill>
          </a:ln>
        </p:spPr>
        <p:txBody>
          <a:bodyPr>
            <a:normAutofit/>
          </a:bodyPr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 err="1">
                <a:latin typeface="Courier New" charset="0"/>
                <a:ea typeface="Courier New" charset="0"/>
                <a:cs typeface="Courier New" charset="0"/>
              </a:rPr>
              <a:t>d</a:t>
            </a:r>
            <a:r>
              <a:rPr lang="en-US" sz="1800" dirty="0" err="1" smtClean="0">
                <a:latin typeface="Courier New" charset="0"/>
                <a:ea typeface="Courier New" charset="0"/>
                <a:cs typeface="Courier New" charset="0"/>
              </a:rPr>
              <a:t>f.shape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()</a:t>
            </a:r>
            <a:endParaRPr lang="en-US" sz="1800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38200" y="2258874"/>
            <a:ext cx="10787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smtClean="0">
                <a:latin typeface="Courier New" charset="0"/>
                <a:ea typeface="Courier New" charset="0"/>
                <a:cs typeface="Courier New" charset="0"/>
              </a:rPr>
              <a:t>(1320, 8)</a:t>
            </a: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5225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Exploration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636942"/>
            <a:ext cx="11150600" cy="438605"/>
          </a:xfrm>
          <a:ln>
            <a:solidFill>
              <a:schemeClr val="bg1">
                <a:lumMod val="75000"/>
              </a:schemeClr>
            </a:solidFill>
          </a:ln>
        </p:spPr>
        <p:txBody>
          <a:bodyPr>
            <a:normAutofit/>
          </a:bodyPr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 err="1" smtClean="0">
                <a:latin typeface="Courier New" charset="0"/>
                <a:ea typeface="Courier New" charset="0"/>
                <a:cs typeface="Courier New" charset="0"/>
              </a:rPr>
              <a:t>df.describe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(include=‘all’)</a:t>
            </a:r>
            <a:endParaRPr lang="en-US" sz="1800" dirty="0">
              <a:latin typeface="Courier New" charset="0"/>
              <a:ea typeface="Courier New" charset="0"/>
              <a:cs typeface="Courier New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120900"/>
            <a:ext cx="7226300" cy="473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859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Group Exercise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Find the “mean</a:t>
            </a:r>
            <a:r>
              <a:rPr lang="en-US" smtClean="0"/>
              <a:t>” 2014 EU </a:t>
            </a:r>
            <a:r>
              <a:rPr lang="en-US" dirty="0" smtClean="0"/>
              <a:t>export % to Extra-EU states with: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itc06==“SITC33”      #petroleum products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urrency==“EUR”     # euro currency</a:t>
            </a:r>
          </a:p>
          <a:p>
            <a:pPr lvl="1"/>
            <a:r>
              <a:rPr lang="en-US" dirty="0" err="1" smtClean="0"/>
              <a:t>Stk_flow</a:t>
            </a:r>
            <a:r>
              <a:rPr lang="en-US" dirty="0" smtClean="0"/>
              <a:t>==“EXP”      # export only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1835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Becoming a Data Ninja</a:t>
            </a:r>
          </a:p>
          <a:p>
            <a:r>
              <a:rPr lang="en-US" dirty="0" smtClean="0"/>
              <a:t>Merge &amp; joins</a:t>
            </a:r>
          </a:p>
          <a:p>
            <a:r>
              <a:rPr lang="en-US" dirty="0" err="1" smtClean="0"/>
              <a:t>Concat</a:t>
            </a:r>
            <a:endParaRPr lang="en-US" dirty="0" smtClean="0"/>
          </a:p>
          <a:p>
            <a:r>
              <a:rPr lang="en-US" dirty="0" smtClean="0"/>
              <a:t>Clean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Group Exercise: European Trade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b="1" dirty="0" smtClean="0"/>
              <a:t>Big Data Processing with Spark</a:t>
            </a:r>
          </a:p>
          <a:p>
            <a:r>
              <a:rPr lang="en-US" dirty="0" err="1" smtClean="0"/>
              <a:t>Databricks</a:t>
            </a:r>
            <a:r>
              <a:rPr lang="en-US" dirty="0" smtClean="0"/>
              <a:t> CE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6172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Big Data Processing </a:t>
            </a:r>
            <a:br>
              <a:rPr lang="en-US" dirty="0" smtClean="0"/>
            </a:br>
            <a:r>
              <a:rPr lang="en-US" dirty="0" smtClean="0"/>
              <a:t>with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1600" y="2913742"/>
            <a:ext cx="47752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955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Apache Spark?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 </a:t>
            </a:r>
            <a:r>
              <a:rPr lang="en-US" b="1" dirty="0" smtClean="0"/>
              <a:t>distributed computing </a:t>
            </a:r>
            <a:r>
              <a:rPr lang="en-US" dirty="0" smtClean="0"/>
              <a:t>framework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for </a:t>
            </a:r>
            <a:r>
              <a:rPr lang="en-US" b="1" dirty="0" smtClean="0"/>
              <a:t>scalable</a:t>
            </a:r>
            <a:r>
              <a:rPr lang="en-US" dirty="0" smtClean="0"/>
              <a:t>, </a:t>
            </a:r>
            <a:r>
              <a:rPr lang="en-US" b="1" dirty="0" smtClean="0"/>
              <a:t>efficient</a:t>
            </a:r>
            <a:r>
              <a:rPr lang="en-US" dirty="0" smtClean="0"/>
              <a:t> analysis of big data.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301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Big Data?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4449206" y="1952435"/>
            <a:ext cx="3167229" cy="2400433"/>
          </a:xfrm>
          <a:prstGeom prst="ellipse">
            <a:avLst/>
          </a:prstGeom>
          <a:solidFill>
            <a:schemeClr val="tx2">
              <a:alpha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055" tIns="45536" rIns="91055" bIns="45536"/>
          <a:lstStyle/>
          <a:p>
            <a:pPr algn="ctr" defTabSz="455271">
              <a:defRPr/>
            </a:pPr>
            <a:r>
              <a:rPr lang="en-US" sz="2100" dirty="0">
                <a:solidFill>
                  <a:prstClr val="black"/>
                </a:solidFill>
                <a:latin typeface="Calibri"/>
                <a:sym typeface="Gill Sans" charset="0"/>
              </a:rPr>
              <a:t>Volume</a:t>
            </a:r>
          </a:p>
        </p:txBody>
      </p:sp>
      <p:sp>
        <p:nvSpPr>
          <p:cNvPr id="5" name="Oval 4"/>
          <p:cNvSpPr/>
          <p:nvPr/>
        </p:nvSpPr>
        <p:spPr>
          <a:xfrm>
            <a:off x="3949175" y="2714435"/>
            <a:ext cx="3166568" cy="2400433"/>
          </a:xfrm>
          <a:prstGeom prst="ellipse">
            <a:avLst/>
          </a:prstGeom>
          <a:solidFill>
            <a:schemeClr val="tx2">
              <a:alpha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055" tIns="45536" rIns="91055" bIns="45536" anchor="b"/>
          <a:lstStyle/>
          <a:p>
            <a:pPr defTabSz="455271">
              <a:defRPr/>
            </a:pPr>
            <a:r>
              <a:rPr lang="en-US" sz="2100" dirty="0">
                <a:solidFill>
                  <a:srgbClr val="000000"/>
                </a:solidFill>
                <a:latin typeface="Calibri"/>
                <a:sym typeface="Gill Sans" charset="0"/>
              </a:rPr>
              <a:t>Variety</a:t>
            </a:r>
          </a:p>
        </p:txBody>
      </p:sp>
      <p:sp>
        <p:nvSpPr>
          <p:cNvPr id="6" name="Oval 5"/>
          <p:cNvSpPr/>
          <p:nvPr/>
        </p:nvSpPr>
        <p:spPr>
          <a:xfrm>
            <a:off x="5058315" y="2714435"/>
            <a:ext cx="3167229" cy="2400433"/>
          </a:xfrm>
          <a:prstGeom prst="ellipse">
            <a:avLst/>
          </a:prstGeom>
          <a:solidFill>
            <a:schemeClr val="tx2">
              <a:alpha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055" tIns="45536" rIns="91055" bIns="45536" anchor="b"/>
          <a:lstStyle/>
          <a:p>
            <a:pPr algn="r" defTabSz="455271">
              <a:defRPr/>
            </a:pPr>
            <a:r>
              <a:rPr lang="en-US" sz="2100" dirty="0">
                <a:solidFill>
                  <a:srgbClr val="000000"/>
                </a:solidFill>
                <a:latin typeface="Calibri"/>
                <a:sym typeface="Gill Sans" charset="0"/>
              </a:rPr>
              <a:t>Velocity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025204" y="3171461"/>
            <a:ext cx="1981420" cy="1066932"/>
          </a:xfrm>
          <a:prstGeom prst="rect">
            <a:avLst/>
          </a:prstGeom>
          <a:noFill/>
        </p:spPr>
        <p:txBody>
          <a:bodyPr lIns="91055" tIns="45536" rIns="91055" bIns="45536" anchor="ctr"/>
          <a:lstStyle/>
          <a:p>
            <a:pPr algn="ctr" defTabSz="455271">
              <a:defRPr/>
            </a:pPr>
            <a:r>
              <a:rPr lang="en-US" sz="4200" b="1" baseline="30000" dirty="0">
                <a:solidFill>
                  <a:srgbClr val="D2232A"/>
                </a:solidFill>
                <a:latin typeface="Calibri"/>
                <a:ea typeface="ヒラギノ角ゴ ProN W3" charset="0"/>
                <a:cs typeface="ヒラギノ角ゴ ProN W3" charset="0"/>
                <a:sym typeface="Gill Sans" charset="0"/>
              </a:rPr>
              <a:t>Big Data</a:t>
            </a:r>
          </a:p>
        </p:txBody>
      </p:sp>
      <p:grpSp>
        <p:nvGrpSpPr>
          <p:cNvPr id="8" name="Group 7"/>
          <p:cNvGrpSpPr>
            <a:grpSpLocks/>
          </p:cNvGrpSpPr>
          <p:nvPr/>
        </p:nvGrpSpPr>
        <p:grpSpPr bwMode="auto">
          <a:xfrm>
            <a:off x="3806366" y="1876370"/>
            <a:ext cx="4571947" cy="4419203"/>
            <a:chOff x="2869406" y="114300"/>
            <a:chExt cx="4572000" cy="4419600"/>
          </a:xfrm>
        </p:grpSpPr>
        <p:sp>
          <p:nvSpPr>
            <p:cNvPr id="9" name="Rectangle 8"/>
            <p:cNvSpPr/>
            <p:nvPr/>
          </p:nvSpPr>
          <p:spPr>
            <a:xfrm>
              <a:off x="2869406" y="3353091"/>
              <a:ext cx="4572000" cy="118080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55271">
                <a:defRPr/>
              </a:pPr>
              <a:r>
                <a:rPr lang="en-US" sz="2100" dirty="0">
                  <a:solidFill>
                    <a:prstClr val="white"/>
                  </a:solidFill>
                  <a:latin typeface="Calibri"/>
                  <a:sym typeface="Gill Sans" charset="0"/>
                </a:rPr>
                <a:t>“Big Data” Tech Stack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2869406" y="114300"/>
              <a:ext cx="4572000" cy="4419600"/>
            </a:xfrm>
            <a:prstGeom prst="rect">
              <a:avLst/>
            </a:prstGeom>
            <a:noFill/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55271">
                <a:defRPr/>
              </a:pPr>
              <a:endParaRPr lang="en-US" dirty="0">
                <a:solidFill>
                  <a:prstClr val="white"/>
                </a:solidFill>
                <a:latin typeface="Calibri"/>
                <a:sym typeface="Gill Sans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62212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/>
              <a:t>Becoming a Data Ninja</a:t>
            </a:r>
          </a:p>
          <a:p>
            <a:r>
              <a:rPr lang="en-US" dirty="0" smtClean="0"/>
              <a:t>Merge &amp; joins</a:t>
            </a:r>
          </a:p>
          <a:p>
            <a:r>
              <a:rPr lang="en-US" dirty="0" err="1" smtClean="0"/>
              <a:t>Concat</a:t>
            </a:r>
            <a:endParaRPr lang="en-US" dirty="0" smtClean="0"/>
          </a:p>
          <a:p>
            <a:r>
              <a:rPr lang="en-US" dirty="0" smtClean="0"/>
              <a:t>Clean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Group Exercise: European Trade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Big Data Processing with Spark</a:t>
            </a:r>
          </a:p>
          <a:p>
            <a:r>
              <a:rPr lang="en-US" dirty="0" err="1" smtClean="0"/>
              <a:t>Databricks</a:t>
            </a:r>
            <a:r>
              <a:rPr lang="en-US" dirty="0" smtClean="0"/>
              <a:t> CE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990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5441" y="2723111"/>
            <a:ext cx="3490364" cy="3893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004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5441" y="2723111"/>
            <a:ext cx="3490364" cy="389382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9375" y="3478198"/>
            <a:ext cx="1866456" cy="1866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745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9115" y="2904606"/>
            <a:ext cx="4312920" cy="271272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5441" y="2723111"/>
            <a:ext cx="3490364" cy="389382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9375" y="3478198"/>
            <a:ext cx="1866456" cy="1866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059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9115" y="2904606"/>
            <a:ext cx="4312920" cy="271272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5441" y="2723111"/>
            <a:ext cx="3490364" cy="38938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t="31263" b="30843"/>
          <a:stretch/>
        </p:blipFill>
        <p:spPr>
          <a:xfrm>
            <a:off x="3627121" y="1250927"/>
            <a:ext cx="5418455" cy="147218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8288" y="2207722"/>
            <a:ext cx="731520" cy="73152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69375" y="3478198"/>
            <a:ext cx="1866456" cy="1866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463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roup 50"/>
          <p:cNvGrpSpPr/>
          <p:nvPr/>
        </p:nvGrpSpPr>
        <p:grpSpPr>
          <a:xfrm>
            <a:off x="1163444" y="4617721"/>
            <a:ext cx="8298740" cy="994410"/>
            <a:chOff x="968742" y="3911346"/>
            <a:chExt cx="6915617" cy="828675"/>
          </a:xfrm>
        </p:grpSpPr>
        <p:sp>
          <p:nvSpPr>
            <p:cNvPr id="9" name="TextBox 8"/>
            <p:cNvSpPr txBox="1"/>
            <p:nvPr/>
          </p:nvSpPr>
          <p:spPr>
            <a:xfrm>
              <a:off x="968742" y="4187571"/>
              <a:ext cx="1938842" cy="345281"/>
            </a:xfrm>
            <a:prstGeom prst="rect">
              <a:avLst/>
            </a:prstGeom>
            <a:noFill/>
          </p:spPr>
          <p:txBody>
            <a:bodyPr vert="horz" wrap="square" lIns="109728" tIns="54864" rIns="109728" bIns="54864" rtlCol="0" anchor="ctr">
              <a:noAutofit/>
            </a:bodyPr>
            <a:lstStyle/>
            <a:p>
              <a:pPr algn="r"/>
              <a:r>
                <a:rPr lang="en-US" sz="2160" b="1" baseline="30000" dirty="0">
                  <a:latin typeface="Arial" charset="0"/>
                  <a:ea typeface="Arial" charset="0"/>
                  <a:cs typeface="Arial" charset="0"/>
                </a:rPr>
                <a:t>Smart Appliances</a:t>
              </a:r>
              <a:endParaRPr lang="en-US" sz="2160" b="1" baseline="30000" dirty="0">
                <a:latin typeface="Arial" charset="0"/>
                <a:ea typeface="Arial" charset="0"/>
                <a:cs typeface="Arial" charset="0"/>
              </a:endParaRPr>
            </a:p>
          </p:txBody>
        </p:sp>
        <p:grpSp>
          <p:nvGrpSpPr>
            <p:cNvPr id="50" name="Group 49"/>
            <p:cNvGrpSpPr/>
            <p:nvPr/>
          </p:nvGrpSpPr>
          <p:grpSpPr>
            <a:xfrm>
              <a:off x="4078483" y="3911346"/>
              <a:ext cx="3805876" cy="828675"/>
              <a:chOff x="4078483" y="3874294"/>
              <a:chExt cx="3805876" cy="828675"/>
            </a:xfrm>
          </p:grpSpPr>
          <p:sp>
            <p:nvSpPr>
              <p:cNvPr id="10" name="Oval 9"/>
              <p:cNvSpPr/>
              <p:nvPr/>
            </p:nvSpPr>
            <p:spPr>
              <a:xfrm>
                <a:off x="4078483" y="3874294"/>
                <a:ext cx="3805876" cy="828675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  <a:effectLst>
                <a:outerShdw dist="23000" rotWithShape="0">
                  <a:srgbClr val="000000">
                    <a:alpha val="50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160"/>
              </a:p>
            </p:txBody>
          </p:sp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026988" y="4046934"/>
                <a:ext cx="477978" cy="459655"/>
              </a:xfrm>
              <a:prstGeom prst="rect">
                <a:avLst/>
              </a:prstGeom>
            </p:spPr>
          </p:pic>
          <p:pic>
            <p:nvPicPr>
              <p:cNvPr id="12" name="Picture 11"/>
              <p:cNvPicPr>
                <a:picLocks noChangeAspect="1"/>
              </p:cNvPicPr>
              <p:nvPr/>
            </p:nvPicPr>
            <p:blipFill rotWithShape="1">
              <a:blip r:embed="rId3"/>
              <a:srcRect l="15658" t="20294" r="21183" b="3916"/>
              <a:stretch/>
            </p:blipFill>
            <p:spPr>
              <a:xfrm>
                <a:off x="5504966" y="4012406"/>
                <a:ext cx="430854" cy="497205"/>
              </a:xfrm>
              <a:prstGeom prst="rect">
                <a:avLst/>
              </a:prstGeom>
            </p:spPr>
          </p:pic>
          <p:pic>
            <p:nvPicPr>
              <p:cNvPr id="13" name="Picture 12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982944" y="4192720"/>
                <a:ext cx="318952" cy="306725"/>
              </a:xfrm>
              <a:prstGeom prst="rect">
                <a:avLst/>
              </a:prstGeom>
            </p:spPr>
          </p:pic>
          <p:pic>
            <p:nvPicPr>
              <p:cNvPr id="14" name="Picture 13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346749" y="4226400"/>
                <a:ext cx="318952" cy="306725"/>
              </a:xfrm>
              <a:prstGeom prst="rect">
                <a:avLst/>
              </a:prstGeom>
            </p:spPr>
          </p:pic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665701" y="4178348"/>
                <a:ext cx="356951" cy="343268"/>
              </a:xfrm>
              <a:prstGeom prst="rect">
                <a:avLst/>
              </a:prstGeom>
            </p:spPr>
          </p:pic>
        </p:grpSp>
      </p:grpSp>
      <p:grpSp>
        <p:nvGrpSpPr>
          <p:cNvPr id="62" name="Group 61"/>
          <p:cNvGrpSpPr/>
          <p:nvPr/>
        </p:nvGrpSpPr>
        <p:grpSpPr>
          <a:xfrm>
            <a:off x="1163443" y="2494598"/>
            <a:ext cx="8988106" cy="994410"/>
            <a:chOff x="968742" y="2078831"/>
            <a:chExt cx="7490088" cy="828675"/>
          </a:xfrm>
        </p:grpSpPr>
        <p:sp>
          <p:nvSpPr>
            <p:cNvPr id="20" name="TextBox 19"/>
            <p:cNvSpPr txBox="1"/>
            <p:nvPr/>
          </p:nvSpPr>
          <p:spPr>
            <a:xfrm>
              <a:off x="968742" y="2355056"/>
              <a:ext cx="1938842" cy="345281"/>
            </a:xfrm>
            <a:prstGeom prst="rect">
              <a:avLst/>
            </a:prstGeom>
            <a:noFill/>
          </p:spPr>
          <p:txBody>
            <a:bodyPr vert="horz" wrap="square" lIns="109728" tIns="54864" rIns="109728" bIns="54864" rtlCol="0" anchor="ctr">
              <a:noAutofit/>
            </a:bodyPr>
            <a:lstStyle/>
            <a:p>
              <a:pPr algn="r"/>
              <a:r>
                <a:rPr lang="en-US" sz="2160" b="1" baseline="30000" dirty="0">
                  <a:latin typeface="Arial" charset="0"/>
                  <a:ea typeface="Arial" charset="0"/>
                  <a:cs typeface="Arial" charset="0"/>
                </a:rPr>
                <a:t>Industrial</a:t>
              </a:r>
              <a:endParaRPr lang="en-US" sz="2160" b="1" baseline="30000" dirty="0">
                <a:latin typeface="Arial" charset="0"/>
                <a:ea typeface="Arial" charset="0"/>
                <a:cs typeface="Arial" charset="0"/>
              </a:endParaRPr>
            </a:p>
          </p:txBody>
        </p:sp>
        <p:grpSp>
          <p:nvGrpSpPr>
            <p:cNvPr id="61" name="Group 60"/>
            <p:cNvGrpSpPr/>
            <p:nvPr/>
          </p:nvGrpSpPr>
          <p:grpSpPr>
            <a:xfrm>
              <a:off x="3479005" y="2078831"/>
              <a:ext cx="4979825" cy="828675"/>
              <a:chOff x="3479005" y="2078831"/>
              <a:chExt cx="4979825" cy="828675"/>
            </a:xfrm>
          </p:grpSpPr>
          <p:pic>
            <p:nvPicPr>
              <p:cNvPr id="23" name="Picture 22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437528" y="2179984"/>
                <a:ext cx="607710" cy="584414"/>
              </a:xfrm>
              <a:prstGeom prst="rect">
                <a:avLst/>
              </a:prstGeom>
            </p:spPr>
          </p:pic>
          <p:grpSp>
            <p:nvGrpSpPr>
              <p:cNvPr id="54" name="Group 53"/>
              <p:cNvGrpSpPr/>
              <p:nvPr/>
            </p:nvGrpSpPr>
            <p:grpSpPr>
              <a:xfrm>
                <a:off x="3479005" y="2078831"/>
                <a:ext cx="4979825" cy="828675"/>
                <a:chOff x="3479005" y="2078831"/>
                <a:chExt cx="4979825" cy="828675"/>
              </a:xfrm>
            </p:grpSpPr>
            <p:sp>
              <p:nvSpPr>
                <p:cNvPr id="21" name="Oval 20"/>
                <p:cNvSpPr/>
                <p:nvPr/>
              </p:nvSpPr>
              <p:spPr>
                <a:xfrm>
                  <a:off x="3479005" y="2078831"/>
                  <a:ext cx="4979825" cy="828675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</a:ln>
                <a:effectLst>
                  <a:outerShdw dist="23000" rotWithShape="0">
                    <a:srgbClr val="000000">
                      <a:alpha val="50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160"/>
                </a:p>
              </p:txBody>
            </p:sp>
            <p:pic>
              <p:nvPicPr>
                <p:cNvPr id="22" name="Picture 21"/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148372" y="2147888"/>
                  <a:ext cx="555186" cy="533904"/>
                </a:xfrm>
                <a:prstGeom prst="rect">
                  <a:avLst/>
                </a:prstGeom>
              </p:spPr>
            </p:pic>
            <p:pic>
              <p:nvPicPr>
                <p:cNvPr id="24" name="Picture 23"/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800867" y="2290402"/>
                  <a:ext cx="433520" cy="416901"/>
                </a:xfrm>
                <a:prstGeom prst="rect">
                  <a:avLst/>
                </a:prstGeom>
              </p:spPr>
            </p:pic>
            <p:pic>
              <p:nvPicPr>
                <p:cNvPr id="25" name="Picture 24"/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331696" y="2162587"/>
                  <a:ext cx="539901" cy="519204"/>
                </a:xfrm>
                <a:prstGeom prst="rect">
                  <a:avLst/>
                </a:prstGeom>
              </p:spPr>
            </p:pic>
            <p:pic>
              <p:nvPicPr>
                <p:cNvPr id="26" name="Picture 25"/>
                <p:cNvPicPr>
                  <a:picLocks noChangeAspect="1"/>
                </p:cNvPicPr>
                <p:nvPr/>
              </p:nvPicPr>
              <p:blipFill rotWithShape="1">
                <a:blip r:embed="rId11"/>
                <a:srcRect t="27059" b="30587"/>
                <a:stretch/>
              </p:blipFill>
              <p:spPr>
                <a:xfrm>
                  <a:off x="7015214" y="2321094"/>
                  <a:ext cx="725527" cy="327378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53" name="Group 52"/>
          <p:cNvGrpSpPr/>
          <p:nvPr/>
        </p:nvGrpSpPr>
        <p:grpSpPr>
          <a:xfrm>
            <a:off x="1163443" y="3571876"/>
            <a:ext cx="8643425" cy="994410"/>
            <a:chOff x="968742" y="2976563"/>
            <a:chExt cx="7202854" cy="828675"/>
          </a:xfrm>
        </p:grpSpPr>
        <p:sp>
          <p:nvSpPr>
            <p:cNvPr id="16" name="TextBox 15"/>
            <p:cNvSpPr txBox="1"/>
            <p:nvPr/>
          </p:nvSpPr>
          <p:spPr>
            <a:xfrm>
              <a:off x="968742" y="3252788"/>
              <a:ext cx="1938842" cy="345281"/>
            </a:xfrm>
            <a:prstGeom prst="rect">
              <a:avLst/>
            </a:prstGeom>
            <a:noFill/>
          </p:spPr>
          <p:txBody>
            <a:bodyPr vert="horz" wrap="square" lIns="109728" tIns="54864" rIns="109728" bIns="54864" rtlCol="0" anchor="ctr">
              <a:noAutofit/>
            </a:bodyPr>
            <a:lstStyle/>
            <a:p>
              <a:pPr algn="r"/>
              <a:r>
                <a:rPr lang="en-US" sz="2160" b="1" baseline="30000" dirty="0">
                  <a:latin typeface="Arial" charset="0"/>
                  <a:ea typeface="Arial" charset="0"/>
                  <a:cs typeface="Arial" charset="0"/>
                </a:rPr>
                <a:t>Family Assets</a:t>
              </a:r>
              <a:endParaRPr lang="en-US" sz="2160" b="1" baseline="30000" dirty="0">
                <a:latin typeface="Arial" charset="0"/>
                <a:ea typeface="Arial" charset="0"/>
                <a:cs typeface="Arial" charset="0"/>
              </a:endParaRPr>
            </a:p>
          </p:txBody>
        </p:sp>
        <p:grpSp>
          <p:nvGrpSpPr>
            <p:cNvPr id="52" name="Group 51"/>
            <p:cNvGrpSpPr/>
            <p:nvPr/>
          </p:nvGrpSpPr>
          <p:grpSpPr>
            <a:xfrm>
              <a:off x="3791248" y="2976563"/>
              <a:ext cx="4380348" cy="828675"/>
              <a:chOff x="3791248" y="2976563"/>
              <a:chExt cx="4380348" cy="828675"/>
            </a:xfrm>
          </p:grpSpPr>
          <p:sp>
            <p:nvSpPr>
              <p:cNvPr id="17" name="Oval 16"/>
              <p:cNvSpPr/>
              <p:nvPr/>
            </p:nvSpPr>
            <p:spPr>
              <a:xfrm>
                <a:off x="3791248" y="2976563"/>
                <a:ext cx="4380348" cy="828675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  <a:effectLst>
                <a:outerShdw dist="23000" rotWithShape="0">
                  <a:srgbClr val="000000">
                    <a:alpha val="50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160"/>
              </a:p>
            </p:txBody>
          </p:sp>
          <p:pic>
            <p:nvPicPr>
              <p:cNvPr id="18" name="Picture 17"/>
              <p:cNvPicPr>
                <a:picLocks noChangeAspect="1"/>
              </p:cNvPicPr>
              <p:nvPr/>
            </p:nvPicPr>
            <p:blipFill rotWithShape="1">
              <a:blip r:embed="rId12"/>
              <a:srcRect t="34116" b="30590"/>
              <a:stretch/>
            </p:blipFill>
            <p:spPr>
              <a:xfrm>
                <a:off x="5042403" y="3375625"/>
                <a:ext cx="655380" cy="222444"/>
              </a:xfrm>
              <a:prstGeom prst="rect">
                <a:avLst/>
              </a:prstGeom>
            </p:spPr>
          </p:pic>
          <p:pic>
            <p:nvPicPr>
              <p:cNvPr id="19" name="Picture 18"/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842844" y="3130920"/>
                <a:ext cx="483918" cy="465368"/>
              </a:xfrm>
              <a:prstGeom prst="rect">
                <a:avLst/>
              </a:prstGeom>
            </p:spPr>
          </p:pic>
          <p:pic>
            <p:nvPicPr>
              <p:cNvPr id="27" name="Picture 26"/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536607" y="3134902"/>
                <a:ext cx="486044" cy="467412"/>
              </a:xfrm>
              <a:prstGeom prst="rect">
                <a:avLst/>
              </a:prstGeom>
            </p:spPr>
          </p:pic>
        </p:grpSp>
      </p:grpSp>
      <p:grpSp>
        <p:nvGrpSpPr>
          <p:cNvPr id="58" name="Group 57"/>
          <p:cNvGrpSpPr/>
          <p:nvPr/>
        </p:nvGrpSpPr>
        <p:grpSpPr>
          <a:xfrm>
            <a:off x="1066801" y="1417321"/>
            <a:ext cx="9429433" cy="994410"/>
            <a:chOff x="888206" y="1181100"/>
            <a:chExt cx="7857861" cy="828675"/>
          </a:xfrm>
        </p:grpSpPr>
        <p:sp>
          <p:nvSpPr>
            <p:cNvPr id="29" name="TextBox 28"/>
            <p:cNvSpPr txBox="1"/>
            <p:nvPr/>
          </p:nvSpPr>
          <p:spPr>
            <a:xfrm>
              <a:off x="888206" y="1457325"/>
              <a:ext cx="1938842" cy="345281"/>
            </a:xfrm>
            <a:prstGeom prst="rect">
              <a:avLst/>
            </a:prstGeom>
            <a:noFill/>
          </p:spPr>
          <p:txBody>
            <a:bodyPr vert="horz" wrap="square" lIns="109728" tIns="54864" rIns="109728" bIns="54864" rtlCol="0" anchor="ctr">
              <a:noAutofit/>
            </a:bodyPr>
            <a:lstStyle/>
            <a:p>
              <a:pPr algn="r"/>
              <a:r>
                <a:rPr lang="en-US" sz="2160" b="1" baseline="30000" dirty="0">
                  <a:latin typeface="Arial" charset="0"/>
                  <a:ea typeface="Arial" charset="0"/>
                  <a:cs typeface="Arial" charset="0"/>
                </a:rPr>
                <a:t>Infrastructure</a:t>
              </a:r>
              <a:endParaRPr lang="en-US" sz="2160" b="1" baseline="30000" dirty="0">
                <a:latin typeface="Arial" charset="0"/>
                <a:ea typeface="Arial" charset="0"/>
                <a:cs typeface="Arial" charset="0"/>
              </a:endParaRPr>
            </a:p>
          </p:txBody>
        </p:sp>
        <p:grpSp>
          <p:nvGrpSpPr>
            <p:cNvPr id="57" name="Group 56"/>
            <p:cNvGrpSpPr/>
            <p:nvPr/>
          </p:nvGrpSpPr>
          <p:grpSpPr>
            <a:xfrm>
              <a:off x="3216776" y="1181100"/>
              <a:ext cx="5529291" cy="828675"/>
              <a:chOff x="3216776" y="1181100"/>
              <a:chExt cx="5529291" cy="828675"/>
            </a:xfrm>
          </p:grpSpPr>
          <p:sp>
            <p:nvSpPr>
              <p:cNvPr id="28" name="Oval 27"/>
              <p:cNvSpPr/>
              <p:nvPr/>
            </p:nvSpPr>
            <p:spPr>
              <a:xfrm>
                <a:off x="3216776" y="1181100"/>
                <a:ext cx="5529291" cy="828675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  <a:effectLst>
                <a:outerShdw dist="23000" rotWithShape="0">
                  <a:srgbClr val="000000">
                    <a:alpha val="50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160"/>
              </a:p>
            </p:txBody>
          </p:sp>
          <p:grpSp>
            <p:nvGrpSpPr>
              <p:cNvPr id="56" name="Group 55"/>
              <p:cNvGrpSpPr/>
              <p:nvPr/>
            </p:nvGrpSpPr>
            <p:grpSpPr>
              <a:xfrm>
                <a:off x="4414257" y="1250156"/>
                <a:ext cx="3265542" cy="672937"/>
                <a:chOff x="4414257" y="1250156"/>
                <a:chExt cx="3265542" cy="672937"/>
              </a:xfrm>
            </p:grpSpPr>
            <p:pic>
              <p:nvPicPr>
                <p:cNvPr id="34" name="Picture 33"/>
                <p:cNvPicPr>
                  <a:picLocks noChangeAspect="1"/>
                </p:cNvPicPr>
                <p:nvPr/>
              </p:nvPicPr>
              <p:blipFill rotWithShape="1">
                <a:blip r:embed="rId15"/>
                <a:srcRect l="17461" t="-1" r="15034" b="584"/>
                <a:stretch/>
              </p:blipFill>
              <p:spPr>
                <a:xfrm>
                  <a:off x="5658281" y="1250156"/>
                  <a:ext cx="473939" cy="671227"/>
                </a:xfrm>
                <a:prstGeom prst="rect">
                  <a:avLst/>
                </a:prstGeom>
              </p:spPr>
            </p:pic>
            <p:pic>
              <p:nvPicPr>
                <p:cNvPr id="35" name="Picture 34"/>
                <p:cNvPicPr>
                  <a:picLocks noChangeAspect="1"/>
                </p:cNvPicPr>
                <p:nvPr/>
              </p:nvPicPr>
              <p:blipFill rotWithShape="1">
                <a:blip r:embed="rId15"/>
                <a:srcRect l="17461" t="-1" r="15034" b="584"/>
                <a:stretch/>
              </p:blipFill>
              <p:spPr>
                <a:xfrm>
                  <a:off x="6117858" y="1250156"/>
                  <a:ext cx="473939" cy="671227"/>
                </a:xfrm>
                <a:prstGeom prst="rect">
                  <a:avLst/>
                </a:prstGeom>
              </p:spPr>
            </p:pic>
            <p:pic>
              <p:nvPicPr>
                <p:cNvPr id="36" name="Picture 35"/>
                <p:cNvPicPr>
                  <a:picLocks noChangeAspect="1"/>
                </p:cNvPicPr>
                <p:nvPr/>
              </p:nvPicPr>
              <p:blipFill rotWithShape="1">
                <a:blip r:embed="rId15"/>
                <a:srcRect l="17461" t="-1" r="15034" b="584"/>
                <a:stretch/>
              </p:blipFill>
              <p:spPr>
                <a:xfrm>
                  <a:off x="6548712" y="1250156"/>
                  <a:ext cx="473939" cy="671227"/>
                </a:xfrm>
                <a:prstGeom prst="rect">
                  <a:avLst/>
                </a:prstGeom>
              </p:spPr>
            </p:pic>
            <p:pic>
              <p:nvPicPr>
                <p:cNvPr id="37" name="Picture 36"/>
                <p:cNvPicPr>
                  <a:picLocks noChangeAspect="1"/>
                </p:cNvPicPr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7051375" y="1293871"/>
                  <a:ext cx="628424" cy="604334"/>
                </a:xfrm>
                <a:prstGeom prst="rect">
                  <a:avLst/>
                </a:prstGeom>
              </p:spPr>
            </p:pic>
            <p:pic>
              <p:nvPicPr>
                <p:cNvPr id="38" name="Picture 37"/>
                <p:cNvPicPr>
                  <a:picLocks noChangeAspect="1"/>
                </p:cNvPicPr>
                <p:nvPr/>
              </p:nvPicPr>
              <p:blipFill rotWithShape="1">
                <a:blip r:embed="rId17"/>
                <a:srcRect l="18068" t="59" r="18401" b="59"/>
                <a:stretch/>
              </p:blipFill>
              <p:spPr>
                <a:xfrm>
                  <a:off x="5187068" y="1317503"/>
                  <a:ext cx="399404" cy="603880"/>
                </a:xfrm>
                <a:prstGeom prst="rect">
                  <a:avLst/>
                </a:prstGeom>
              </p:spPr>
            </p:pic>
            <p:pic>
              <p:nvPicPr>
                <p:cNvPr id="39" name="Picture 38"/>
                <p:cNvPicPr>
                  <a:picLocks noChangeAspect="1"/>
                </p:cNvPicPr>
                <p:nvPr/>
              </p:nvPicPr>
              <p:blipFill rotWithShape="1">
                <a:blip r:embed="rId17"/>
                <a:srcRect l="18068" t="59" r="18401" b="59"/>
                <a:stretch/>
              </p:blipFill>
              <p:spPr>
                <a:xfrm>
                  <a:off x="4813661" y="1319213"/>
                  <a:ext cx="399404" cy="603880"/>
                </a:xfrm>
                <a:prstGeom prst="rect">
                  <a:avLst/>
                </a:prstGeom>
              </p:spPr>
            </p:pic>
            <p:pic>
              <p:nvPicPr>
                <p:cNvPr id="40" name="Picture 39"/>
                <p:cNvPicPr>
                  <a:picLocks noChangeAspect="1"/>
                </p:cNvPicPr>
                <p:nvPr/>
              </p:nvPicPr>
              <p:blipFill rotWithShape="1">
                <a:blip r:embed="rId17"/>
                <a:srcRect l="18068" t="59" r="18401" b="59"/>
                <a:stretch/>
              </p:blipFill>
              <p:spPr>
                <a:xfrm>
                  <a:off x="4414257" y="1319213"/>
                  <a:ext cx="399404" cy="603880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60" name="Group 59"/>
          <p:cNvGrpSpPr/>
          <p:nvPr/>
        </p:nvGrpSpPr>
        <p:grpSpPr>
          <a:xfrm>
            <a:off x="1066800" y="-115502"/>
            <a:ext cx="9784080" cy="1429952"/>
            <a:chOff x="888206" y="-96252"/>
            <a:chExt cx="8153400" cy="1191627"/>
          </a:xfrm>
        </p:grpSpPr>
        <p:grpSp>
          <p:nvGrpSpPr>
            <p:cNvPr id="59" name="Group 58"/>
            <p:cNvGrpSpPr/>
            <p:nvPr/>
          </p:nvGrpSpPr>
          <p:grpSpPr>
            <a:xfrm>
              <a:off x="3021806" y="-96252"/>
              <a:ext cx="6019800" cy="1191627"/>
              <a:chOff x="3021806" y="-96252"/>
              <a:chExt cx="6019800" cy="1191627"/>
            </a:xfrm>
          </p:grpSpPr>
          <p:sp>
            <p:nvSpPr>
              <p:cNvPr id="42" name="Oval 41"/>
              <p:cNvSpPr/>
              <p:nvPr/>
            </p:nvSpPr>
            <p:spPr>
              <a:xfrm>
                <a:off x="3021806" y="266700"/>
                <a:ext cx="6019800" cy="828675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  <a:effectLst>
                <a:outerShdw dist="23000" rotWithShape="0">
                  <a:srgbClr val="000000">
                    <a:alpha val="50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160"/>
              </a:p>
            </p:txBody>
          </p:sp>
          <p:pic>
            <p:nvPicPr>
              <p:cNvPr id="43" name="Picture 42"/>
              <p:cNvPicPr>
                <a:picLocks noChangeAspect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5360283" y="223321"/>
                <a:ext cx="757576" cy="757576"/>
              </a:xfrm>
              <a:prstGeom prst="rect">
                <a:avLst/>
              </a:prstGeom>
            </p:spPr>
          </p:pic>
          <p:pic>
            <p:nvPicPr>
              <p:cNvPr id="44" name="Picture 43"/>
              <p:cNvPicPr>
                <a:picLocks noChangeAspect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102627" y="85347"/>
                <a:ext cx="576779" cy="867153"/>
              </a:xfrm>
              <a:prstGeom prst="rect">
                <a:avLst/>
              </a:prstGeom>
            </p:spPr>
          </p:pic>
          <p:pic>
            <p:nvPicPr>
              <p:cNvPr id="45" name="Picture 44"/>
              <p:cNvPicPr>
                <a:picLocks noChangeAspect="1"/>
              </p:cNvPicPr>
              <p:nvPr/>
            </p:nvPicPr>
            <p:blipFill rotWithShape="1">
              <a:blip r:embed="rId20"/>
              <a:srcRect t="-1" b="17214"/>
              <a:stretch/>
            </p:blipFill>
            <p:spPr>
              <a:xfrm>
                <a:off x="4355209" y="114300"/>
                <a:ext cx="994076" cy="822960"/>
              </a:xfrm>
              <a:prstGeom prst="rect">
                <a:avLst/>
              </a:prstGeom>
            </p:spPr>
          </p:pic>
          <p:pic>
            <p:nvPicPr>
              <p:cNvPr id="46" name="Picture 45"/>
              <p:cNvPicPr>
                <a:picLocks noChangeAspect="1"/>
              </p:cNvPicPr>
              <p:nvPr/>
            </p:nvPicPr>
            <p:blipFill rotWithShape="1">
              <a:blip r:embed="rId21"/>
              <a:srcRect l="7110" r="5701"/>
              <a:stretch/>
            </p:blipFill>
            <p:spPr>
              <a:xfrm>
                <a:off x="6679406" y="-96252"/>
                <a:ext cx="914400" cy="1048752"/>
              </a:xfrm>
              <a:prstGeom prst="rect">
                <a:avLst/>
              </a:prstGeom>
            </p:spPr>
          </p:pic>
        </p:grpSp>
        <p:sp>
          <p:nvSpPr>
            <p:cNvPr id="47" name="TextBox 46"/>
            <p:cNvSpPr txBox="1"/>
            <p:nvPr/>
          </p:nvSpPr>
          <p:spPr>
            <a:xfrm>
              <a:off x="888206" y="549592"/>
              <a:ext cx="1938842" cy="345281"/>
            </a:xfrm>
            <a:prstGeom prst="rect">
              <a:avLst/>
            </a:prstGeom>
            <a:noFill/>
          </p:spPr>
          <p:txBody>
            <a:bodyPr vert="horz" wrap="square" lIns="109728" tIns="54864" rIns="109728" bIns="54864" rtlCol="0" anchor="ctr">
              <a:noAutofit/>
            </a:bodyPr>
            <a:lstStyle/>
            <a:p>
              <a:pPr algn="r"/>
              <a:r>
                <a:rPr lang="en-US" sz="2160" b="1" baseline="30000" dirty="0">
                  <a:latin typeface="Arial" charset="0"/>
                  <a:ea typeface="Arial" charset="0"/>
                  <a:cs typeface="Arial" charset="0"/>
                </a:rPr>
                <a:t>Cities</a:t>
              </a:r>
              <a:endParaRPr lang="en-US" sz="2160" b="1" baseline="30000" dirty="0"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64" name="Group 63"/>
          <p:cNvGrpSpPr/>
          <p:nvPr/>
        </p:nvGrpSpPr>
        <p:grpSpPr>
          <a:xfrm>
            <a:off x="1163443" y="5643564"/>
            <a:ext cx="8040228" cy="1077277"/>
            <a:chOff x="968742" y="4702969"/>
            <a:chExt cx="6700190" cy="897731"/>
          </a:xfrm>
        </p:grpSpPr>
        <p:grpSp>
          <p:nvGrpSpPr>
            <p:cNvPr id="49" name="Group 48"/>
            <p:cNvGrpSpPr/>
            <p:nvPr/>
          </p:nvGrpSpPr>
          <p:grpSpPr>
            <a:xfrm>
              <a:off x="968742" y="4702969"/>
              <a:ext cx="6700190" cy="897731"/>
              <a:chOff x="968742" y="4702969"/>
              <a:chExt cx="6700190" cy="897731"/>
            </a:xfrm>
          </p:grpSpPr>
          <p:sp>
            <p:nvSpPr>
              <p:cNvPr id="7" name="TextBox 6"/>
              <p:cNvSpPr txBox="1"/>
              <p:nvPr/>
            </p:nvSpPr>
            <p:spPr>
              <a:xfrm>
                <a:off x="968742" y="5035051"/>
                <a:ext cx="1938842" cy="345281"/>
              </a:xfrm>
              <a:prstGeom prst="rect">
                <a:avLst/>
              </a:prstGeom>
              <a:noFill/>
            </p:spPr>
            <p:txBody>
              <a:bodyPr vert="horz" wrap="square" lIns="109728" tIns="54864" rIns="109728" bIns="54864" rtlCol="0" anchor="ctr">
                <a:noAutofit/>
              </a:bodyPr>
              <a:lstStyle/>
              <a:p>
                <a:pPr algn="r"/>
                <a:r>
                  <a:rPr lang="en-US" sz="2160" b="1" baseline="30000" dirty="0">
                    <a:latin typeface="Arial" charset="0"/>
                    <a:ea typeface="Arial" charset="0"/>
                    <a:cs typeface="Arial" charset="0"/>
                  </a:rPr>
                  <a:t>Personal Devices</a:t>
                </a:r>
                <a:endParaRPr lang="en-US" sz="2160" b="1" baseline="300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  <p:grpSp>
            <p:nvGrpSpPr>
              <p:cNvPr id="48" name="Group 47"/>
              <p:cNvGrpSpPr/>
              <p:nvPr/>
            </p:nvGrpSpPr>
            <p:grpSpPr>
              <a:xfrm>
                <a:off x="4365719" y="4702969"/>
                <a:ext cx="3303213" cy="897731"/>
                <a:chOff x="4365719" y="4702969"/>
                <a:chExt cx="3303213" cy="897731"/>
              </a:xfrm>
            </p:grpSpPr>
            <p:pic>
              <p:nvPicPr>
                <p:cNvPr id="3" name="Picture 2"/>
                <p:cNvPicPr>
                  <a:picLocks noChangeAspect="1"/>
                </p:cNvPicPr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6077858" y="4995201"/>
                  <a:ext cx="953163" cy="452785"/>
                </a:xfrm>
                <a:prstGeom prst="rect">
                  <a:avLst/>
                </a:prstGeom>
              </p:spPr>
            </p:pic>
            <p:pic>
              <p:nvPicPr>
                <p:cNvPr id="4" name="Picture 3"/>
                <p:cNvPicPr>
                  <a:picLocks noChangeAspect="1"/>
                </p:cNvPicPr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994947" y="4942884"/>
                  <a:ext cx="771376" cy="649925"/>
                </a:xfrm>
                <a:prstGeom prst="rect">
                  <a:avLst/>
                </a:prstGeom>
              </p:spPr>
            </p:pic>
            <p:sp>
              <p:nvSpPr>
                <p:cNvPr id="8" name="Oval 7"/>
                <p:cNvSpPr/>
                <p:nvPr/>
              </p:nvSpPr>
              <p:spPr>
                <a:xfrm>
                  <a:off x="4365719" y="4772025"/>
                  <a:ext cx="3303213" cy="828675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</a:ln>
                <a:effectLst>
                  <a:outerShdw dist="23000" rotWithShape="0">
                    <a:srgbClr val="000000">
                      <a:alpha val="50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160"/>
                </a:p>
              </p:txBody>
            </p:sp>
            <p:pic>
              <p:nvPicPr>
                <p:cNvPr id="6" name="Picture 5"/>
                <p:cNvPicPr>
                  <a:picLocks noChangeAspect="1"/>
                </p:cNvPicPr>
                <p:nvPr/>
              </p:nvPicPr>
              <p:blipFill rotWithShape="1">
                <a:blip r:embed="rId24"/>
                <a:srcRect t="31263" b="30843"/>
                <a:stretch/>
              </p:blipFill>
              <p:spPr>
                <a:xfrm>
                  <a:off x="5472261" y="4702969"/>
                  <a:ext cx="1197488" cy="245725"/>
                </a:xfrm>
                <a:prstGeom prst="rect">
                  <a:avLst/>
                </a:prstGeom>
              </p:spPr>
            </p:pic>
            <p:pic>
              <p:nvPicPr>
                <p:cNvPr id="5" name="Picture 4"/>
                <p:cNvPicPr>
                  <a:picLocks noChangeAspect="1"/>
                </p:cNvPicPr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6060384" y="4862669"/>
                  <a:ext cx="161667" cy="122099"/>
                </a:xfrm>
                <a:prstGeom prst="rect">
                  <a:avLst/>
                </a:prstGeom>
              </p:spPr>
            </p:pic>
          </p:grpSp>
        </p:grpSp>
        <p:pic>
          <p:nvPicPr>
            <p:cNvPr id="63" name="Picture 62"/>
            <p:cNvPicPr>
              <a:picLocks noChangeAspect="1"/>
            </p:cNvPicPr>
            <p:nvPr/>
          </p:nvPicPr>
          <p:blipFill>
            <a:blip r:embed="rId26"/>
            <a:stretch>
              <a:fillRect/>
            </a:stretch>
          </p:blipFill>
          <p:spPr>
            <a:xfrm>
              <a:off x="5766323" y="5075412"/>
              <a:ext cx="326376" cy="32637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81413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Big Data 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1353800" cy="1274414"/>
          </a:xfrm>
        </p:spPr>
        <p:txBody>
          <a:bodyPr/>
          <a:lstStyle/>
          <a:p>
            <a:r>
              <a:rPr lang="en-US" dirty="0" smtClean="0"/>
              <a:t>1 machine cannot store nor process all the data</a:t>
            </a:r>
          </a:p>
          <a:p>
            <a:r>
              <a:rPr lang="en-US" dirty="0" smtClean="0"/>
              <a:t>Idea: distribute data in ”clusters of machines” for “distributed computing”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99316"/>
            <a:ext cx="12192000" cy="4594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067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Distributed Computing : Word Count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779059" y="2832847"/>
            <a:ext cx="688489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200" smtClean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“I am Sam; I am Sam.” </a:t>
            </a:r>
            <a:endParaRPr lang="en-US" sz="4200" dirty="0">
              <a:solidFill>
                <a:schemeClr val="bg1">
                  <a:lumMod val="50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49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Distributed Computing : Word Count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1862718" y="1382751"/>
            <a:ext cx="9023426" cy="5475249"/>
            <a:chOff x="1862718" y="1382751"/>
            <a:chExt cx="9023426" cy="5475249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2718" y="1506364"/>
              <a:ext cx="8466563" cy="5351636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2207941" y="1382751"/>
              <a:ext cx="2341757" cy="5798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10274684" y="4638907"/>
              <a:ext cx="611460" cy="22190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3675529" y="1382751"/>
            <a:ext cx="5289177" cy="5174914"/>
            <a:chOff x="3675529" y="1382751"/>
            <a:chExt cx="5289177" cy="5174914"/>
          </a:xfrm>
        </p:grpSpPr>
        <p:sp>
          <p:nvSpPr>
            <p:cNvPr id="3" name="Rounded Rectangle 2"/>
            <p:cNvSpPr/>
            <p:nvPr/>
          </p:nvSpPr>
          <p:spPr>
            <a:xfrm>
              <a:off x="5522259" y="1382751"/>
              <a:ext cx="3442447" cy="5161484"/>
            </a:xfrm>
            <a:prstGeom prst="roundRect">
              <a:avLst>
                <a:gd name="adj" fmla="val 7813"/>
              </a:avLst>
            </a:prstGeom>
            <a:noFill/>
            <a:ln w="762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3675529" y="6096000"/>
              <a:ext cx="184673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 b="1" smtClean="0">
                  <a:solidFill>
                    <a:srgbClr val="FF0000"/>
                  </a:solidFill>
                </a:rPr>
                <a:t>DataFrame</a:t>
              </a:r>
              <a:endParaRPr lang="en-US" sz="2400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8779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Apache Spark Components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603947" y="4407108"/>
            <a:ext cx="9067431" cy="14737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smtClean="0"/>
              <a:t>Apache Spark Core</a:t>
            </a:r>
            <a:endParaRPr lang="en-US" sz="3200"/>
          </a:p>
        </p:txBody>
      </p:sp>
      <p:sp>
        <p:nvSpPr>
          <p:cNvPr id="6" name="Rectangle 5"/>
          <p:cNvSpPr/>
          <p:nvPr/>
        </p:nvSpPr>
        <p:spPr>
          <a:xfrm>
            <a:off x="1603947" y="1690688"/>
            <a:ext cx="2089512" cy="25496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Spark </a:t>
            </a:r>
            <a:br>
              <a:rPr lang="en-US" sz="2800" dirty="0" smtClean="0"/>
            </a:br>
            <a:r>
              <a:rPr lang="en-US" sz="2800" dirty="0" smtClean="0"/>
              <a:t>SQL</a:t>
            </a:r>
            <a:endParaRPr lang="en-US" sz="2800" dirty="0"/>
          </a:p>
        </p:txBody>
      </p:sp>
      <p:sp>
        <p:nvSpPr>
          <p:cNvPr id="7" name="Rectangle 6"/>
          <p:cNvSpPr/>
          <p:nvPr/>
        </p:nvSpPr>
        <p:spPr>
          <a:xfrm>
            <a:off x="3929920" y="1690687"/>
            <a:ext cx="2089512" cy="25496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Spark </a:t>
            </a:r>
            <a:br>
              <a:rPr lang="en-US" sz="2800" dirty="0" smtClean="0"/>
            </a:br>
            <a:r>
              <a:rPr lang="en-US" sz="2800" dirty="0" smtClean="0"/>
              <a:t>Streaming</a:t>
            </a:r>
            <a:endParaRPr lang="en-US" sz="2800" dirty="0"/>
          </a:p>
        </p:txBody>
      </p:sp>
      <p:sp>
        <p:nvSpPr>
          <p:cNvPr id="8" name="Rectangle 7"/>
          <p:cNvSpPr/>
          <p:nvPr/>
        </p:nvSpPr>
        <p:spPr>
          <a:xfrm>
            <a:off x="6255893" y="1690686"/>
            <a:ext cx="2089512" cy="25496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 smtClean="0"/>
              <a:t>MLlib</a:t>
            </a:r>
            <a:r>
              <a:rPr lang="en-US" sz="2800" dirty="0" smtClean="0"/>
              <a:t> &amp; </a:t>
            </a:r>
          </a:p>
          <a:p>
            <a:pPr algn="ctr"/>
            <a:r>
              <a:rPr lang="en-US" sz="2800" dirty="0" smtClean="0"/>
              <a:t>ML</a:t>
            </a:r>
            <a:endParaRPr lang="en-US" sz="2800" dirty="0"/>
          </a:p>
        </p:txBody>
      </p:sp>
      <p:sp>
        <p:nvSpPr>
          <p:cNvPr id="9" name="Rectangle 8"/>
          <p:cNvSpPr/>
          <p:nvPr/>
        </p:nvSpPr>
        <p:spPr>
          <a:xfrm>
            <a:off x="8581866" y="1695204"/>
            <a:ext cx="2089512" cy="25496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 smtClean="0"/>
              <a:t>GraphFrame</a:t>
            </a:r>
            <a:r>
              <a:rPr lang="en-US" sz="2800" dirty="0" smtClean="0"/>
              <a:t> (or </a:t>
            </a:r>
            <a:r>
              <a:rPr lang="en-US" sz="2800" dirty="0" err="1" smtClean="0"/>
              <a:t>GraphX</a:t>
            </a:r>
            <a:r>
              <a:rPr lang="en-US" sz="2800" dirty="0" smtClean="0"/>
              <a:t>)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18286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Spark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use the Python programming interface to Spark (</a:t>
            </a:r>
            <a:r>
              <a:rPr lang="en-US" dirty="0" err="1" smtClean="0"/>
              <a:t>pySpark</a:t>
            </a:r>
            <a:r>
              <a:rPr lang="en-US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58125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Joining Datasets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2452914" y="2160270"/>
            <a:ext cx="2663372" cy="2803616"/>
          </a:xfrm>
          <a:prstGeom prst="ellipse">
            <a:avLst/>
          </a:prstGeom>
          <a:solidFill>
            <a:srgbClr val="C0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A</a:t>
            </a:r>
            <a:endParaRPr lang="en-US" sz="4000" b="1" dirty="0">
              <a:solidFill>
                <a:schemeClr val="tx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6" name="Oval 5"/>
          <p:cNvSpPr/>
          <p:nvPr/>
        </p:nvSpPr>
        <p:spPr>
          <a:xfrm>
            <a:off x="6828971" y="2160270"/>
            <a:ext cx="2663372" cy="2803616"/>
          </a:xfrm>
          <a:prstGeom prst="ellipse">
            <a:avLst/>
          </a:prstGeom>
          <a:solidFill>
            <a:srgbClr val="C0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B</a:t>
            </a:r>
            <a:endParaRPr lang="en-US" sz="4000" b="1" dirty="0">
              <a:solidFill>
                <a:schemeClr val="tx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1582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Spark Driver &amp; Workers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525662" y="1654176"/>
            <a:ext cx="4111171" cy="1652265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3200" dirty="0" smtClean="0"/>
              <a:t>Driver Program</a:t>
            </a:r>
            <a:endParaRPr lang="en-US" sz="3200" dirty="0"/>
          </a:p>
        </p:txBody>
      </p:sp>
      <p:sp>
        <p:nvSpPr>
          <p:cNvPr id="5" name="Rectangle 4"/>
          <p:cNvSpPr/>
          <p:nvPr/>
        </p:nvSpPr>
        <p:spPr>
          <a:xfrm>
            <a:off x="5142191" y="2480308"/>
            <a:ext cx="2878112" cy="65340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dirty="0" err="1" smtClean="0"/>
              <a:t>SparkContext</a:t>
            </a:r>
            <a:endParaRPr lang="en-US" sz="2400" dirty="0"/>
          </a:p>
        </p:txBody>
      </p:sp>
      <p:grpSp>
        <p:nvGrpSpPr>
          <p:cNvPr id="31" name="Group 30"/>
          <p:cNvGrpSpPr/>
          <p:nvPr/>
        </p:nvGrpSpPr>
        <p:grpSpPr>
          <a:xfrm>
            <a:off x="3941046" y="3306441"/>
            <a:ext cx="1888761" cy="1050605"/>
            <a:chOff x="3941046" y="3306441"/>
            <a:chExt cx="1888761" cy="1050605"/>
          </a:xfrm>
        </p:grpSpPr>
        <p:sp>
          <p:nvSpPr>
            <p:cNvPr id="6" name="Rectangle 5"/>
            <p:cNvSpPr/>
            <p:nvPr/>
          </p:nvSpPr>
          <p:spPr>
            <a:xfrm>
              <a:off x="3941046" y="3661021"/>
              <a:ext cx="1888761" cy="69602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2000" dirty="0" smtClean="0"/>
                <a:t>Cluster Manager</a:t>
              </a:r>
              <a:endParaRPr lang="en-US" sz="2000" dirty="0"/>
            </a:p>
          </p:txBody>
        </p:sp>
        <p:cxnSp>
          <p:nvCxnSpPr>
            <p:cNvPr id="12" name="Straight Arrow Connector 11"/>
            <p:cNvCxnSpPr>
              <a:endCxn id="6" idx="0"/>
            </p:cNvCxnSpPr>
            <p:nvPr/>
          </p:nvCxnSpPr>
          <p:spPr>
            <a:xfrm flipH="1">
              <a:off x="4885427" y="3306441"/>
              <a:ext cx="705904" cy="354580"/>
            </a:xfrm>
            <a:prstGeom prst="straightConnector1">
              <a:avLst/>
            </a:prstGeom>
            <a:ln w="381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2767533" y="4393183"/>
            <a:ext cx="1888761" cy="1115486"/>
            <a:chOff x="2767533" y="4393183"/>
            <a:chExt cx="1888761" cy="1115486"/>
          </a:xfrm>
        </p:grpSpPr>
        <p:sp>
          <p:nvSpPr>
            <p:cNvPr id="8" name="Rectangle 7"/>
            <p:cNvSpPr/>
            <p:nvPr/>
          </p:nvSpPr>
          <p:spPr>
            <a:xfrm>
              <a:off x="2767533" y="4812644"/>
              <a:ext cx="1888761" cy="69602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2000" dirty="0" smtClean="0"/>
                <a:t>Worker</a:t>
              </a:r>
            </a:p>
            <a:p>
              <a:pPr algn="ctr"/>
              <a:r>
                <a:rPr lang="en-US" sz="2000" dirty="0" smtClean="0"/>
                <a:t>(executor)</a:t>
              </a:r>
              <a:endParaRPr lang="en-US" sz="2000" dirty="0"/>
            </a:p>
          </p:txBody>
        </p:sp>
        <p:cxnSp>
          <p:nvCxnSpPr>
            <p:cNvPr id="17" name="Straight Arrow Connector 16"/>
            <p:cNvCxnSpPr>
              <a:endCxn id="8" idx="0"/>
            </p:cNvCxnSpPr>
            <p:nvPr/>
          </p:nvCxnSpPr>
          <p:spPr>
            <a:xfrm flipH="1">
              <a:off x="3711914" y="4393183"/>
              <a:ext cx="660449" cy="419461"/>
            </a:xfrm>
            <a:prstGeom prst="straightConnector1">
              <a:avLst/>
            </a:prstGeom>
            <a:ln w="381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/>
          <p:cNvGrpSpPr/>
          <p:nvPr/>
        </p:nvGrpSpPr>
        <p:grpSpPr>
          <a:xfrm>
            <a:off x="5151619" y="4374470"/>
            <a:ext cx="1888761" cy="1154661"/>
            <a:chOff x="5151619" y="4374470"/>
            <a:chExt cx="1888761" cy="1154661"/>
          </a:xfrm>
        </p:grpSpPr>
        <p:sp>
          <p:nvSpPr>
            <p:cNvPr id="9" name="Rectangle 8"/>
            <p:cNvSpPr/>
            <p:nvPr/>
          </p:nvSpPr>
          <p:spPr>
            <a:xfrm>
              <a:off x="5151619" y="4833106"/>
              <a:ext cx="1888761" cy="69602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2000" dirty="0" smtClean="0"/>
                <a:t>Worker</a:t>
              </a:r>
            </a:p>
            <a:p>
              <a:pPr algn="ctr"/>
              <a:r>
                <a:rPr lang="en-US" sz="2000" dirty="0" smtClean="0"/>
                <a:t>(executor)</a:t>
              </a:r>
              <a:endParaRPr lang="en-US" sz="2000" dirty="0"/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>
              <a:off x="5529355" y="4374470"/>
              <a:ext cx="646593" cy="463539"/>
            </a:xfrm>
            <a:prstGeom prst="straightConnector1">
              <a:avLst/>
            </a:prstGeom>
            <a:ln w="381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/>
          <p:cNvGrpSpPr/>
          <p:nvPr/>
        </p:nvGrpSpPr>
        <p:grpSpPr>
          <a:xfrm>
            <a:off x="2636901" y="5508669"/>
            <a:ext cx="7586391" cy="1057156"/>
            <a:chOff x="2636901" y="5508669"/>
            <a:chExt cx="7586391" cy="1057156"/>
          </a:xfrm>
        </p:grpSpPr>
        <p:sp>
          <p:nvSpPr>
            <p:cNvPr id="10" name="Rectangle 9"/>
            <p:cNvSpPr/>
            <p:nvPr/>
          </p:nvSpPr>
          <p:spPr>
            <a:xfrm>
              <a:off x="2636901" y="6008936"/>
              <a:ext cx="7586391" cy="556889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2400" smtClean="0"/>
                <a:t>Storage</a:t>
              </a:r>
              <a:endParaRPr lang="en-US" sz="2400" dirty="0"/>
            </a:p>
          </p:txBody>
        </p:sp>
        <p:cxnSp>
          <p:nvCxnSpPr>
            <p:cNvPr id="24" name="Straight Arrow Connector 23"/>
            <p:cNvCxnSpPr/>
            <p:nvPr/>
          </p:nvCxnSpPr>
          <p:spPr>
            <a:xfrm>
              <a:off x="3711913" y="5508669"/>
              <a:ext cx="0" cy="500267"/>
            </a:xfrm>
            <a:prstGeom prst="straightConnector1">
              <a:avLst/>
            </a:prstGeom>
            <a:ln w="381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>
              <a:off x="6175948" y="5529131"/>
              <a:ext cx="0" cy="500267"/>
            </a:xfrm>
            <a:prstGeom prst="straightConnector1">
              <a:avLst/>
            </a:prstGeom>
            <a:ln w="381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/>
          <p:cNvGrpSpPr/>
          <p:nvPr/>
        </p:nvGrpSpPr>
        <p:grpSpPr>
          <a:xfrm>
            <a:off x="7332688" y="3312874"/>
            <a:ext cx="1888761" cy="2696062"/>
            <a:chOff x="7332688" y="3312874"/>
            <a:chExt cx="1888761" cy="2696062"/>
          </a:xfrm>
        </p:grpSpPr>
        <p:sp>
          <p:nvSpPr>
            <p:cNvPr id="7" name="Rectangle 6"/>
            <p:cNvSpPr/>
            <p:nvPr/>
          </p:nvSpPr>
          <p:spPr>
            <a:xfrm>
              <a:off x="7332688" y="3657275"/>
              <a:ext cx="1888761" cy="69602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2000" dirty="0" smtClean="0"/>
                <a:t>Local </a:t>
              </a:r>
            </a:p>
            <a:p>
              <a:pPr algn="ctr"/>
              <a:r>
                <a:rPr lang="en-US" sz="2000" dirty="0" smtClean="0"/>
                <a:t>Threads</a:t>
              </a:r>
              <a:endParaRPr lang="en-US" sz="2000" dirty="0"/>
            </a:p>
          </p:txBody>
        </p:sp>
        <p:cxnSp>
          <p:nvCxnSpPr>
            <p:cNvPr id="13" name="Straight Arrow Connector 12"/>
            <p:cNvCxnSpPr>
              <a:endCxn id="7" idx="0"/>
            </p:cNvCxnSpPr>
            <p:nvPr/>
          </p:nvCxnSpPr>
          <p:spPr>
            <a:xfrm>
              <a:off x="7571164" y="3312874"/>
              <a:ext cx="705905" cy="344401"/>
            </a:xfrm>
            <a:prstGeom prst="straightConnector1">
              <a:avLst/>
            </a:prstGeom>
            <a:ln w="381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>
              <a:stCxn id="7" idx="2"/>
            </p:cNvCxnSpPr>
            <p:nvPr/>
          </p:nvCxnSpPr>
          <p:spPr>
            <a:xfrm flipH="1">
              <a:off x="8277068" y="4353300"/>
              <a:ext cx="1" cy="1655636"/>
            </a:xfrm>
            <a:prstGeom prst="straightConnector1">
              <a:avLst/>
            </a:prstGeom>
            <a:ln w="381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66972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SparkContext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When a Spark program starts, it creates a 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SparkContext</a:t>
            </a:r>
            <a:r>
              <a:rPr lang="en-US" dirty="0" smtClean="0"/>
              <a:t> object</a:t>
            </a:r>
          </a:p>
          <a:p>
            <a:pPr lvl="1"/>
            <a:r>
              <a:rPr lang="en-US" dirty="0" err="1"/>
              <a:t>SparkContext</a:t>
            </a:r>
            <a:r>
              <a:rPr lang="en-US" dirty="0"/>
              <a:t> tells Spark how and where to access a cluster </a:t>
            </a:r>
            <a:endParaRPr lang="en-US" dirty="0" smtClean="0">
              <a:effectLst/>
            </a:endParaRPr>
          </a:p>
          <a:p>
            <a:pPr lvl="1"/>
            <a:r>
              <a:rPr lang="en-US" dirty="0" err="1"/>
              <a:t>pySpark</a:t>
            </a:r>
            <a:r>
              <a:rPr lang="en-US" dirty="0"/>
              <a:t> shell, </a:t>
            </a:r>
            <a:r>
              <a:rPr lang="en-US" dirty="0" err="1"/>
              <a:t>Databricks</a:t>
            </a:r>
            <a:r>
              <a:rPr lang="en-US" dirty="0"/>
              <a:t> CE automatically create </a:t>
            </a:r>
            <a:r>
              <a:rPr lang="en-US" dirty="0" err="1"/>
              <a:t>SparkContext</a:t>
            </a:r>
            <a:r>
              <a:rPr lang="en-US" dirty="0"/>
              <a:t> </a:t>
            </a:r>
            <a:endParaRPr lang="en-US" dirty="0" smtClean="0">
              <a:effectLst/>
            </a:endParaRPr>
          </a:p>
          <a:p>
            <a:pPr lvl="1"/>
            <a:r>
              <a:rPr lang="en-US" dirty="0" err="1"/>
              <a:t>iPython</a:t>
            </a:r>
            <a:r>
              <a:rPr lang="en-US" dirty="0"/>
              <a:t> and </a:t>
            </a:r>
            <a:r>
              <a:rPr lang="en-US" dirty="0" smtClean="0"/>
              <a:t>user created programs </a:t>
            </a:r>
            <a:r>
              <a:rPr lang="en-US" dirty="0"/>
              <a:t>must create a new </a:t>
            </a:r>
            <a:r>
              <a:rPr lang="en-US" dirty="0" err="1"/>
              <a:t>SparkContext</a:t>
            </a:r>
            <a:r>
              <a:rPr lang="en-US" dirty="0"/>
              <a:t> </a:t>
            </a:r>
            <a:endParaRPr lang="en-US" dirty="0" smtClean="0">
              <a:effectLst/>
            </a:endParaRPr>
          </a:p>
          <a:p>
            <a:pPr lvl="1"/>
            <a:endParaRPr lang="en-US" dirty="0" smtClean="0"/>
          </a:p>
          <a:p>
            <a:r>
              <a:rPr lang="en-US" dirty="0"/>
              <a:t>The program next creates a </a:t>
            </a:r>
            <a:r>
              <a:rPr lang="en-US" dirty="0" err="1"/>
              <a:t>sqlContext</a:t>
            </a:r>
            <a:r>
              <a:rPr lang="en-US" dirty="0"/>
              <a:t> object </a:t>
            </a:r>
            <a:endParaRPr lang="en-US" dirty="0" smtClean="0">
              <a:effectLst/>
            </a:endParaRPr>
          </a:p>
          <a:p>
            <a:pPr lvl="1"/>
            <a:r>
              <a:rPr lang="en-US" dirty="0"/>
              <a:t>Use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sqlContext</a:t>
            </a:r>
            <a:r>
              <a:rPr lang="en-US" dirty="0"/>
              <a:t> to create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DataFrames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</a:t>
            </a:r>
            <a:endParaRPr lang="en-US" dirty="0" smtClean="0">
              <a:effectLst/>
              <a:latin typeface="Courier New" charset="0"/>
              <a:ea typeface="Courier New" charset="0"/>
              <a:cs typeface="Courier New" charset="0"/>
            </a:endParaRP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7528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Spark </a:t>
            </a:r>
            <a:r>
              <a:rPr lang="en-US" dirty="0" err="1" smtClean="0"/>
              <a:t>DataFrame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Not the same as a pandas </a:t>
            </a:r>
            <a:r>
              <a:rPr lang="en-US" dirty="0" err="1" smtClean="0"/>
              <a:t>DataFrame</a:t>
            </a:r>
            <a:r>
              <a:rPr lang="en-US" dirty="0" smtClean="0"/>
              <a:t>!</a:t>
            </a:r>
          </a:p>
          <a:p>
            <a:r>
              <a:rPr lang="en-US" dirty="0" smtClean="0"/>
              <a:t>Spark </a:t>
            </a:r>
            <a:r>
              <a:rPr lang="en-US" dirty="0" err="1" smtClean="0"/>
              <a:t>DataFrame</a:t>
            </a:r>
            <a:r>
              <a:rPr lang="en-US" dirty="0" smtClean="0"/>
              <a:t>: the </a:t>
            </a:r>
            <a:r>
              <a:rPr lang="en-US" dirty="0"/>
              <a:t>primary </a:t>
            </a:r>
            <a:r>
              <a:rPr lang="en-US" dirty="0" smtClean="0"/>
              <a:t>data abstraction </a:t>
            </a:r>
            <a:r>
              <a:rPr lang="en-US" dirty="0"/>
              <a:t>in </a:t>
            </a:r>
            <a:r>
              <a:rPr lang="en-US" dirty="0" smtClean="0"/>
              <a:t>Spark</a:t>
            </a:r>
          </a:p>
          <a:p>
            <a:pPr lvl="1"/>
            <a:r>
              <a:rPr lang="en-US" dirty="0"/>
              <a:t>Immutable once </a:t>
            </a:r>
            <a:r>
              <a:rPr lang="en-US" dirty="0" smtClean="0"/>
              <a:t>constructed</a:t>
            </a:r>
          </a:p>
          <a:p>
            <a:pPr lvl="1"/>
            <a:r>
              <a:rPr lang="en-US" dirty="0" smtClean="0"/>
              <a:t>Track </a:t>
            </a:r>
            <a:r>
              <a:rPr lang="en-US" dirty="0"/>
              <a:t>lineage information to efficiently </a:t>
            </a:r>
            <a:r>
              <a:rPr lang="en-US" dirty="0" err="1"/>
              <a:t>recompute</a:t>
            </a:r>
            <a:r>
              <a:rPr lang="en-US" dirty="0"/>
              <a:t> lost data </a:t>
            </a:r>
            <a:endParaRPr lang="en-US" dirty="0" smtClean="0">
              <a:effectLst/>
            </a:endParaRPr>
          </a:p>
          <a:p>
            <a:pPr lvl="1"/>
            <a:r>
              <a:rPr lang="en-US" dirty="0"/>
              <a:t>Enable operations on collection of elements in parallel </a:t>
            </a:r>
            <a:endParaRPr lang="en-US" dirty="0" smtClean="0">
              <a:effectLst/>
            </a:endParaRPr>
          </a:p>
          <a:p>
            <a:r>
              <a:rPr lang="en-US" dirty="0" smtClean="0">
                <a:effectLst/>
              </a:rPr>
              <a:t>Create a </a:t>
            </a:r>
            <a:r>
              <a:rPr lang="en-US" dirty="0" err="1" smtClean="0">
                <a:effectLst/>
              </a:rPr>
              <a:t>DataFrame</a:t>
            </a:r>
            <a:r>
              <a:rPr lang="en-US" dirty="0" smtClean="0">
                <a:effectLst/>
              </a:rPr>
              <a:t> by:</a:t>
            </a:r>
          </a:p>
          <a:p>
            <a:pPr lvl="1"/>
            <a:r>
              <a:rPr lang="en-US" dirty="0"/>
              <a:t>by </a:t>
            </a:r>
            <a:r>
              <a:rPr lang="en-US" i="1" dirty="0"/>
              <a:t>parallelizing </a:t>
            </a:r>
            <a:r>
              <a:rPr lang="en-US" dirty="0"/>
              <a:t>existing Python collections (lists) </a:t>
            </a:r>
            <a:endParaRPr lang="en-US" dirty="0" smtClean="0">
              <a:effectLst/>
            </a:endParaRPr>
          </a:p>
          <a:p>
            <a:pPr lvl="1"/>
            <a:r>
              <a:rPr lang="en-US" dirty="0"/>
              <a:t>by </a:t>
            </a:r>
            <a:r>
              <a:rPr lang="en-US" i="1" dirty="0"/>
              <a:t>transforming </a:t>
            </a:r>
            <a:r>
              <a:rPr lang="en-US" dirty="0"/>
              <a:t>an existing Spark or pandas DFs </a:t>
            </a:r>
            <a:endParaRPr lang="en-US" dirty="0" smtClean="0">
              <a:effectLst/>
            </a:endParaRPr>
          </a:p>
          <a:p>
            <a:pPr lvl="1"/>
            <a:r>
              <a:rPr lang="en-US" dirty="0"/>
              <a:t>from </a:t>
            </a:r>
            <a:r>
              <a:rPr lang="en-US" i="1" dirty="0"/>
              <a:t>files </a:t>
            </a:r>
            <a:r>
              <a:rPr lang="en-US" dirty="0"/>
              <a:t>in HDFS or any other storage system </a:t>
            </a:r>
            <a:endParaRPr lang="en-US" dirty="0" smtClean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29125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Spark </a:t>
            </a:r>
            <a:r>
              <a:rPr lang="en-US" dirty="0" err="1" smtClean="0"/>
              <a:t>DataFrame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Each row of a </a:t>
            </a:r>
            <a:r>
              <a:rPr lang="en-US" dirty="0" err="1"/>
              <a:t>DataFrame</a:t>
            </a:r>
            <a:r>
              <a:rPr lang="en-US" dirty="0"/>
              <a:t> is a Row </a:t>
            </a:r>
            <a:r>
              <a:rPr lang="en-US" dirty="0" smtClean="0"/>
              <a:t>object</a:t>
            </a:r>
          </a:p>
          <a:p>
            <a:endParaRPr lang="en-US" dirty="0"/>
          </a:p>
          <a:p>
            <a:r>
              <a:rPr lang="en-US" dirty="0"/>
              <a:t>The fields in a Row can be accessed like </a:t>
            </a:r>
            <a:r>
              <a:rPr lang="en-US" dirty="0" smtClean="0"/>
              <a:t>attributes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&gt;&gt;&gt; 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row = Row(name="Alice", age=11) 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dirty="0" smtClean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&gt;&gt;&gt; 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row </a:t>
            </a:r>
            <a:br>
              <a:rPr lang="en-US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Row(age=11, name='Alice') 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dirty="0" smtClean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&gt;&gt;&gt; 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row['name'], row['age'] ('Alice', 11) 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dirty="0" smtClean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&gt;&gt;&gt;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row.name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row.age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('Alice', 11) </a:t>
            </a:r>
            <a:endParaRPr lang="en-US" dirty="0" smtClean="0">
              <a:effectLst/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0398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DataFrame</a:t>
            </a:r>
            <a:r>
              <a:rPr lang="en-US" dirty="0" smtClean="0"/>
              <a:t>: 2 types of ops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501446"/>
          </a:xfrm>
        </p:spPr>
        <p:txBody>
          <a:bodyPr/>
          <a:lstStyle/>
          <a:p>
            <a:r>
              <a:rPr lang="en-US" dirty="0" smtClean="0"/>
              <a:t>Transformations</a:t>
            </a:r>
          </a:p>
          <a:p>
            <a:pPr lvl="1"/>
            <a:r>
              <a:rPr lang="en-US" dirty="0"/>
              <a:t>Transformations are lazy (</a:t>
            </a:r>
            <a:r>
              <a:rPr lang="en-US" i="1" dirty="0"/>
              <a:t>not computed immediately</a:t>
            </a:r>
            <a:r>
              <a:rPr lang="en-US" dirty="0"/>
              <a:t>) </a:t>
            </a:r>
            <a:endParaRPr lang="en-US" dirty="0" smtClean="0">
              <a:effectLst/>
            </a:endParaRPr>
          </a:p>
          <a:p>
            <a:pPr lvl="1"/>
            <a:r>
              <a:rPr lang="en-US" dirty="0"/>
              <a:t>Transformed DF is executed when action runs on it </a:t>
            </a:r>
            <a:endParaRPr lang="en-US" dirty="0" smtClean="0">
              <a:effectLst/>
            </a:endParaRPr>
          </a:p>
          <a:p>
            <a:pPr lvl="1"/>
            <a:r>
              <a:rPr lang="en-US" dirty="0"/>
              <a:t>Persist (cache) DFs in memory or disk </a:t>
            </a:r>
            <a:br>
              <a:rPr lang="en-US" dirty="0"/>
            </a:br>
            <a:endParaRPr lang="en-US" dirty="0" smtClean="0"/>
          </a:p>
          <a:p>
            <a:r>
              <a:rPr lang="en-US" dirty="0" smtClean="0"/>
              <a:t>Actions : collect, show, reduce, </a:t>
            </a:r>
            <a:r>
              <a:rPr lang="is-IS" dirty="0" smtClean="0"/>
              <a:t>…</a:t>
            </a:r>
            <a:endParaRPr lang="en-US" dirty="0"/>
          </a:p>
        </p:txBody>
      </p:sp>
      <p:grpSp>
        <p:nvGrpSpPr>
          <p:cNvPr id="28" name="Group 27"/>
          <p:cNvGrpSpPr/>
          <p:nvPr/>
        </p:nvGrpSpPr>
        <p:grpSpPr>
          <a:xfrm>
            <a:off x="2351314" y="5323114"/>
            <a:ext cx="1839686" cy="1023257"/>
            <a:chOff x="2351314" y="5323114"/>
            <a:chExt cx="1839686" cy="1023257"/>
          </a:xfrm>
        </p:grpSpPr>
        <p:sp>
          <p:nvSpPr>
            <p:cNvPr id="4" name="Rectangle 3"/>
            <p:cNvSpPr/>
            <p:nvPr/>
          </p:nvSpPr>
          <p:spPr>
            <a:xfrm>
              <a:off x="2351314" y="5323114"/>
              <a:ext cx="1534886" cy="71845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DataFrame</a:t>
              </a:r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2503714" y="5475514"/>
              <a:ext cx="1534886" cy="71845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DataFrame</a:t>
              </a:r>
              <a:endParaRPr lang="en-US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2656114" y="5627914"/>
              <a:ext cx="1534886" cy="71845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DataFrame</a:t>
              </a:r>
              <a:endParaRPr lang="en-US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5434692" y="5323114"/>
            <a:ext cx="1839686" cy="1023257"/>
            <a:chOff x="5434692" y="5323114"/>
            <a:chExt cx="1839686" cy="1023257"/>
          </a:xfrm>
        </p:grpSpPr>
        <p:sp>
          <p:nvSpPr>
            <p:cNvPr id="5" name="Rectangle 4"/>
            <p:cNvSpPr/>
            <p:nvPr/>
          </p:nvSpPr>
          <p:spPr>
            <a:xfrm>
              <a:off x="5434692" y="5323114"/>
              <a:ext cx="1534886" cy="71845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Filtered </a:t>
              </a:r>
              <a:r>
                <a:rPr lang="en-US" dirty="0" err="1" smtClean="0"/>
                <a:t>DataFrame</a:t>
              </a:r>
              <a:endParaRPr lang="en-US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5587092" y="5475514"/>
              <a:ext cx="1534886" cy="71845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Filtered </a:t>
              </a:r>
              <a:r>
                <a:rPr lang="en-US" dirty="0" err="1" smtClean="0"/>
                <a:t>DataFrame</a:t>
              </a:r>
              <a:endParaRPr lang="en-US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5739492" y="5627914"/>
              <a:ext cx="1534886" cy="71845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Filtered </a:t>
              </a:r>
              <a:r>
                <a:rPr lang="en-US" dirty="0" err="1" smtClean="0"/>
                <a:t>DataFrame</a:t>
              </a:r>
              <a:endParaRPr lang="en-US" dirty="0"/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8365671" y="5323114"/>
            <a:ext cx="1839686" cy="1023257"/>
            <a:chOff x="8365671" y="5323114"/>
            <a:chExt cx="1839686" cy="1023257"/>
          </a:xfrm>
        </p:grpSpPr>
        <p:sp>
          <p:nvSpPr>
            <p:cNvPr id="10" name="Rectangle 9"/>
            <p:cNvSpPr/>
            <p:nvPr/>
          </p:nvSpPr>
          <p:spPr>
            <a:xfrm>
              <a:off x="8365671" y="5323114"/>
              <a:ext cx="1534886" cy="71845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Filtered </a:t>
              </a:r>
              <a:r>
                <a:rPr lang="en-US" dirty="0" err="1" smtClean="0"/>
                <a:t>DataFrame</a:t>
              </a:r>
              <a:endParaRPr lang="en-US" dirty="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8518071" y="5475514"/>
              <a:ext cx="1534886" cy="71845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Filtered </a:t>
              </a:r>
              <a:r>
                <a:rPr lang="en-US" dirty="0" err="1" smtClean="0"/>
                <a:t>DataFrame</a:t>
              </a:r>
              <a:endParaRPr lang="en-US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8670471" y="5627914"/>
              <a:ext cx="1534886" cy="71845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Transformed </a:t>
              </a:r>
              <a:r>
                <a:rPr lang="en-US" dirty="0" err="1" smtClean="0"/>
                <a:t>DataFrame</a:t>
              </a:r>
              <a:endParaRPr lang="en-US" dirty="0"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126547" y="5672239"/>
            <a:ext cx="1322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&lt;list&gt;</a:t>
            </a: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787854" y="5861957"/>
            <a:ext cx="1664153" cy="548946"/>
            <a:chOff x="787854" y="5861957"/>
            <a:chExt cx="1664153" cy="548946"/>
          </a:xfrm>
        </p:grpSpPr>
        <p:cxnSp>
          <p:nvCxnSpPr>
            <p:cNvPr id="14" name="Straight Arrow Connector 13"/>
            <p:cNvCxnSpPr/>
            <p:nvPr/>
          </p:nvCxnSpPr>
          <p:spPr>
            <a:xfrm>
              <a:off x="1159329" y="5861957"/>
              <a:ext cx="1191985" cy="16329"/>
            </a:xfrm>
            <a:prstGeom prst="straightConnector1">
              <a:avLst/>
            </a:prstGeom>
            <a:ln w="381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787854" y="6041571"/>
              <a:ext cx="16641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 smtClean="0"/>
                <a:t>createDF</a:t>
              </a:r>
              <a:endParaRPr lang="en-US" dirty="0"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4038600" y="5886449"/>
            <a:ext cx="1664153" cy="556141"/>
            <a:chOff x="4038600" y="5886449"/>
            <a:chExt cx="1664153" cy="556141"/>
          </a:xfrm>
        </p:grpSpPr>
        <p:cxnSp>
          <p:nvCxnSpPr>
            <p:cNvPr id="18" name="Straight Arrow Connector 17"/>
            <p:cNvCxnSpPr/>
            <p:nvPr/>
          </p:nvCxnSpPr>
          <p:spPr>
            <a:xfrm>
              <a:off x="4242707" y="5886449"/>
              <a:ext cx="1191985" cy="16329"/>
            </a:xfrm>
            <a:prstGeom prst="straightConnector1">
              <a:avLst/>
            </a:prstGeom>
            <a:ln w="381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4038600" y="6073258"/>
              <a:ext cx="16641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filter</a:t>
              </a:r>
              <a:endParaRPr lang="en-US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7115855" y="5886448"/>
            <a:ext cx="1664153" cy="546226"/>
            <a:chOff x="7115855" y="5886448"/>
            <a:chExt cx="1664153" cy="546226"/>
          </a:xfrm>
        </p:grpSpPr>
        <p:cxnSp>
          <p:nvCxnSpPr>
            <p:cNvPr id="19" name="Straight Arrow Connector 18"/>
            <p:cNvCxnSpPr/>
            <p:nvPr/>
          </p:nvCxnSpPr>
          <p:spPr>
            <a:xfrm>
              <a:off x="7121978" y="5886448"/>
              <a:ext cx="1191985" cy="16329"/>
            </a:xfrm>
            <a:prstGeom prst="straightConnector1">
              <a:avLst/>
            </a:prstGeom>
            <a:ln w="381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7115855" y="6063342"/>
              <a:ext cx="16641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transform</a:t>
              </a:r>
              <a:endParaRPr lang="en-US" dirty="0"/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10186987" y="5693617"/>
            <a:ext cx="2127477" cy="730892"/>
            <a:chOff x="10186987" y="5693617"/>
            <a:chExt cx="2127477" cy="730892"/>
          </a:xfrm>
        </p:grpSpPr>
        <p:cxnSp>
          <p:nvCxnSpPr>
            <p:cNvPr id="23" name="Straight Arrow Connector 22"/>
            <p:cNvCxnSpPr/>
            <p:nvPr/>
          </p:nvCxnSpPr>
          <p:spPr>
            <a:xfrm>
              <a:off x="10193110" y="5878283"/>
              <a:ext cx="747033" cy="16329"/>
            </a:xfrm>
            <a:prstGeom prst="straightConnector1">
              <a:avLst/>
            </a:prstGeom>
            <a:ln w="381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/>
          </p:nvSpPr>
          <p:spPr>
            <a:xfrm>
              <a:off x="10186987" y="6055177"/>
              <a:ext cx="16641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show</a:t>
              </a:r>
              <a:endParaRPr lang="en-US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0991850" y="5693617"/>
              <a:ext cx="13226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charset="0"/>
                  <a:ea typeface="Courier New" charset="0"/>
                  <a:cs typeface="Courier New" charset="0"/>
                </a:rPr>
                <a:t>results</a:t>
              </a:r>
              <a:endParaRPr lang="en-US" dirty="0">
                <a:latin typeface="Courier New" charset="0"/>
                <a:ea typeface="Courier New" charset="0"/>
                <a:cs typeface="Courier New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68108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Spark / </a:t>
            </a:r>
            <a:r>
              <a:rPr lang="en-US" dirty="0" err="1" smtClean="0"/>
              <a:t>Databricks</a:t>
            </a:r>
            <a:r>
              <a:rPr lang="en-US" dirty="0" smtClean="0"/>
              <a:t> Community Edition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480" y="1622219"/>
            <a:ext cx="9251398" cy="5235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110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1120" y="2902585"/>
            <a:ext cx="9208770" cy="1325563"/>
          </a:xfrm>
        </p:spPr>
        <p:txBody>
          <a:bodyPr/>
          <a:lstStyle/>
          <a:p>
            <a:pPr algn="ctr"/>
            <a:r>
              <a:rPr lang="en-US" u="sng" dirty="0">
                <a:hlinkClick r:id="rId2"/>
              </a:rPr>
              <a:t>https://databricks.com/ce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4891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Upload “lecture06.intro.spark.dbc”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3727" y="1793978"/>
            <a:ext cx="8630557" cy="5064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998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week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</a:t>
            </a:r>
            <a:r>
              <a:rPr lang="en-US" dirty="0" smtClean="0"/>
              <a:t>omplete work of Shakespeare</a:t>
            </a:r>
          </a:p>
          <a:p>
            <a:r>
              <a:rPr lang="en-US" dirty="0" smtClean="0"/>
              <a:t>NASA Weblog analysis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9889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Joining Datasets : Inner Join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4346" y="1690688"/>
            <a:ext cx="4867854" cy="4630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785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Joining Datasets : Left Outer Join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1637" y="1690688"/>
            <a:ext cx="4652420" cy="4564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40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Joining Datasets : Right Outer Join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2613" y="1690688"/>
            <a:ext cx="4962071" cy="4725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47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Joining Datasets : Full Outer Join</a:t>
            </a:r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1175657" y="1690687"/>
            <a:ext cx="7571650" cy="4675350"/>
            <a:chOff x="2235201" y="1999342"/>
            <a:chExt cx="7137398" cy="4408246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21856" y="1999342"/>
              <a:ext cx="6773183" cy="3559629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2293257" y="1999342"/>
              <a:ext cx="2583543" cy="8744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2235201" y="4311364"/>
              <a:ext cx="2888343" cy="8744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2364014" y="4935168"/>
              <a:ext cx="3731986" cy="8744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5410199" y="4961038"/>
              <a:ext cx="3962400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b="1" dirty="0" smtClean="0">
                  <a:latin typeface="Times New Roman" charset="0"/>
                  <a:ea typeface="Times New Roman" charset="0"/>
                  <a:cs typeface="Times New Roman" charset="0"/>
                </a:rPr>
                <a:t>SELECT &lt;</a:t>
              </a:r>
              <a:r>
                <a:rPr lang="en-US" sz="2200" b="1" dirty="0" err="1" smtClean="0">
                  <a:latin typeface="Times New Roman" charset="0"/>
                  <a:ea typeface="Times New Roman" charset="0"/>
                  <a:cs typeface="Times New Roman" charset="0"/>
                </a:rPr>
                <a:t>select_list</a:t>
              </a:r>
              <a:r>
                <a:rPr lang="en-US" sz="2200" b="1" dirty="0" smtClean="0">
                  <a:latin typeface="Times New Roman" charset="0"/>
                  <a:ea typeface="Times New Roman" charset="0"/>
                  <a:cs typeface="Times New Roman" charset="0"/>
                </a:rPr>
                <a:t>&gt;</a:t>
              </a:r>
            </a:p>
            <a:p>
              <a:r>
                <a:rPr lang="en-US" sz="2200" b="1" dirty="0" smtClean="0">
                  <a:latin typeface="Times New Roman" charset="0"/>
                  <a:ea typeface="Times New Roman" charset="0"/>
                  <a:cs typeface="Times New Roman" charset="0"/>
                </a:rPr>
                <a:t>FROM </a:t>
              </a:r>
              <a:r>
                <a:rPr lang="en-US" sz="2200" b="1" dirty="0" err="1" smtClean="0">
                  <a:latin typeface="Times New Roman" charset="0"/>
                  <a:ea typeface="Times New Roman" charset="0"/>
                  <a:cs typeface="Times New Roman" charset="0"/>
                </a:rPr>
                <a:t>TableA</a:t>
              </a:r>
              <a:r>
                <a:rPr lang="en-US" sz="2200" b="1" dirty="0" smtClean="0">
                  <a:latin typeface="Times New Roman" charset="0"/>
                  <a:ea typeface="Times New Roman" charset="0"/>
                  <a:cs typeface="Times New Roman" charset="0"/>
                </a:rPr>
                <a:t> A</a:t>
              </a:r>
            </a:p>
            <a:p>
              <a:r>
                <a:rPr lang="en-US" sz="2200" b="1" dirty="0" smtClean="0">
                  <a:latin typeface="Times New Roman" charset="0"/>
                  <a:ea typeface="Times New Roman" charset="0"/>
                  <a:cs typeface="Times New Roman" charset="0"/>
                </a:rPr>
                <a:t>FULL OUTER JOIN </a:t>
              </a:r>
              <a:r>
                <a:rPr lang="en-US" sz="2200" b="1" dirty="0" err="1" smtClean="0">
                  <a:latin typeface="Times New Roman" charset="0"/>
                  <a:ea typeface="Times New Roman" charset="0"/>
                  <a:cs typeface="Times New Roman" charset="0"/>
                </a:rPr>
                <a:t>TableB</a:t>
              </a:r>
              <a:r>
                <a:rPr lang="en-US" sz="2200" b="1" dirty="0" smtClean="0">
                  <a:latin typeface="Times New Roman" charset="0"/>
                  <a:ea typeface="Times New Roman" charset="0"/>
                  <a:cs typeface="Times New Roman" charset="0"/>
                </a:rPr>
                <a:t> B</a:t>
              </a:r>
            </a:p>
            <a:p>
              <a:r>
                <a:rPr lang="en-US" sz="2200" b="1" dirty="0" smtClean="0">
                  <a:latin typeface="Times New Roman" charset="0"/>
                  <a:ea typeface="Times New Roman" charset="0"/>
                  <a:cs typeface="Times New Roman" charset="0"/>
                </a:rPr>
                <a:t>ON </a:t>
              </a:r>
              <a:r>
                <a:rPr lang="en-US" sz="2200" b="1" dirty="0" err="1" smtClean="0">
                  <a:latin typeface="Times New Roman" charset="0"/>
                  <a:ea typeface="Times New Roman" charset="0"/>
                  <a:cs typeface="Times New Roman" charset="0"/>
                </a:rPr>
                <a:t>A.Key</a:t>
              </a:r>
              <a:r>
                <a:rPr lang="en-US" sz="2200" b="1" dirty="0" smtClean="0">
                  <a:latin typeface="Times New Roman" charset="0"/>
                  <a:ea typeface="Times New Roman" charset="0"/>
                  <a:cs typeface="Times New Roman" charset="0"/>
                </a:rPr>
                <a:t> = </a:t>
              </a:r>
              <a:r>
                <a:rPr lang="en-US" sz="2200" b="1" dirty="0" err="1" smtClean="0">
                  <a:latin typeface="Times New Roman" charset="0"/>
                  <a:ea typeface="Times New Roman" charset="0"/>
                  <a:cs typeface="Times New Roman" charset="0"/>
                </a:rPr>
                <a:t>B.Key</a:t>
              </a:r>
              <a:endParaRPr lang="en-US" sz="2200" b="1" dirty="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67437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1245</TotalTime>
  <Words>1036</Words>
  <Application>Microsoft Macintosh PowerPoint</Application>
  <PresentationFormat>Widescreen</PresentationFormat>
  <Paragraphs>273</Paragraphs>
  <Slides>58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6" baseType="lpstr">
      <vt:lpstr>Calibri</vt:lpstr>
      <vt:lpstr>Calibri Light</vt:lpstr>
      <vt:lpstr>Courier New</vt:lpstr>
      <vt:lpstr>Gill Sans</vt:lpstr>
      <vt:lpstr>Times New Roman</vt:lpstr>
      <vt:lpstr>ヒラギノ角ゴ ProN W3</vt:lpstr>
      <vt:lpstr>Arial</vt:lpstr>
      <vt:lpstr>Office Theme</vt:lpstr>
      <vt:lpstr>Merging, Cleaning and Shaping Data</vt:lpstr>
      <vt:lpstr>Final Project</vt:lpstr>
      <vt:lpstr>Agenda</vt:lpstr>
      <vt:lpstr>Agenda</vt:lpstr>
      <vt:lpstr>Joining Datasets</vt:lpstr>
      <vt:lpstr>Joining Datasets : Inner Join</vt:lpstr>
      <vt:lpstr>Joining Datasets : Left Outer Join</vt:lpstr>
      <vt:lpstr>Joining Datasets : Right Outer Join</vt:lpstr>
      <vt:lpstr>Joining Datasets : Full Outer Join</vt:lpstr>
      <vt:lpstr>Merging (inner join)</vt:lpstr>
      <vt:lpstr>Merging (inner join)</vt:lpstr>
      <vt:lpstr>Merging (left outer join)</vt:lpstr>
      <vt:lpstr>Merging (right outer join)</vt:lpstr>
      <vt:lpstr>Merging (full outer join)</vt:lpstr>
      <vt:lpstr>GroupBy : setup</vt:lpstr>
      <vt:lpstr>GroupBy : by teacher</vt:lpstr>
      <vt:lpstr>GroupBy : by teacher</vt:lpstr>
      <vt:lpstr>GroupBy : specific aggregations</vt:lpstr>
      <vt:lpstr>Open notebook: “lecture06.data.shaping”</vt:lpstr>
      <vt:lpstr>Agenda</vt:lpstr>
      <vt:lpstr>Group Exercise: European Trade</vt:lpstr>
      <vt:lpstr>European Union  circa 2016</vt:lpstr>
      <vt:lpstr>Extra-EU Trade Data for 2010, 2012, 2014</vt:lpstr>
      <vt:lpstr>PowerPoint Presentation</vt:lpstr>
      <vt:lpstr>PowerPoint Presentation</vt:lpstr>
      <vt:lpstr>Extra-EU Trade Data for 2010, 2012, 2014</vt:lpstr>
      <vt:lpstr>Read in by chunk of 100 rows</vt:lpstr>
      <vt:lpstr>Transforming column 1 : step 1 (splitting)</vt:lpstr>
      <vt:lpstr>Transforming column 1 : step 2 (fixing colname)</vt:lpstr>
      <vt:lpstr>Transforming column 1 : step 3 (merge)</vt:lpstr>
      <vt:lpstr>Transforming column 1 : step 4 (clean)</vt:lpstr>
      <vt:lpstr>Transforming column 1 : step 5 (finalize)</vt:lpstr>
      <vt:lpstr>Data Exploration</vt:lpstr>
      <vt:lpstr>Data Exploration</vt:lpstr>
      <vt:lpstr>Group Exercise</vt:lpstr>
      <vt:lpstr>Agenda</vt:lpstr>
      <vt:lpstr>Big Data Processing  with</vt:lpstr>
      <vt:lpstr>What is Apache Spark?</vt:lpstr>
      <vt:lpstr>What is Big Data?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Big Data Problem</vt:lpstr>
      <vt:lpstr>Distributed Computing : Word Count</vt:lpstr>
      <vt:lpstr>Distributed Computing : Word Count</vt:lpstr>
      <vt:lpstr>Apache Spark Components</vt:lpstr>
      <vt:lpstr>Python Spark</vt:lpstr>
      <vt:lpstr>Spark Driver &amp; Workers</vt:lpstr>
      <vt:lpstr>SparkContext</vt:lpstr>
      <vt:lpstr>Spark DataFrame</vt:lpstr>
      <vt:lpstr>Spark DataFrame</vt:lpstr>
      <vt:lpstr>DataFrame: 2 types of ops</vt:lpstr>
      <vt:lpstr>Spark / Databricks Community Edition</vt:lpstr>
      <vt:lpstr>https://databricks.com/ce</vt:lpstr>
      <vt:lpstr>Upload “lecture06.intro.spark.dbc”</vt:lpstr>
      <vt:lpstr>Next week</vt:lpstr>
    </vt:vector>
  </TitlesOfParts>
  <Company/>
  <LinksUpToDate>false</LinksUpToDate>
  <SharedDoc>false</SharedDoc>
  <HyperlinksChanged>false</HyperlinksChanged>
  <AppVersion>15.0024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Shaping Data</dc:title>
  <dc:creator>Microsoft Office User</dc:creator>
  <cp:lastModifiedBy>Microsoft Office User</cp:lastModifiedBy>
  <cp:revision>31</cp:revision>
  <cp:lastPrinted>2016-08-20T20:45:44Z</cp:lastPrinted>
  <dcterms:created xsi:type="dcterms:W3CDTF">2016-08-20T00:02:08Z</dcterms:created>
  <dcterms:modified xsi:type="dcterms:W3CDTF">2016-08-20T20:47:21Z</dcterms:modified>
</cp:coreProperties>
</file>